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2"/>
  </p:notesMasterIdLst>
  <p:sldIdLst>
    <p:sldId id="256" r:id="rId2"/>
    <p:sldId id="659" r:id="rId3"/>
    <p:sldId id="654" r:id="rId4"/>
    <p:sldId id="402" r:id="rId5"/>
    <p:sldId id="394" r:id="rId6"/>
    <p:sldId id="662" r:id="rId7"/>
    <p:sldId id="658" r:id="rId8"/>
    <p:sldId id="403" r:id="rId9"/>
    <p:sldId id="660" r:id="rId10"/>
    <p:sldId id="661" r:id="rId11"/>
  </p:sldIdLst>
  <p:sldSz cx="24382413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itillium" pitchFamily="2" charset="77"/>
      <p:regular r:id="rId17"/>
      <p:bold r:id="rId18"/>
      <p:italic r:id="rId19"/>
      <p:boldItalic r:id="rId20"/>
    </p:embeddedFont>
    <p:embeddedFont>
      <p:font typeface="Titillium Lt" pitchFamily="2" charset="77"/>
      <p:regular r:id="rId21"/>
      <p:italic r:id="rId22"/>
    </p:embeddedFont>
    <p:embeddedFont>
      <p:font typeface="Titillium Up" pitchFamily="2" charset="77"/>
      <p:regular r:id="rId23"/>
      <p:bold r:id="rId24"/>
      <p:boldItalic r:id="rId25"/>
    </p:embeddedFont>
  </p:embeddedFontLst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ana Juvan" initials="ŽJ" lastIdx="1" clrIdx="0">
    <p:extLst>
      <p:ext uri="{19B8F6BF-5375-455C-9EA6-DF929625EA0E}">
        <p15:presenceInfo xmlns:p15="http://schemas.microsoft.com/office/powerpoint/2012/main" userId="S::zana.juvan@ltfe.org::5200c734-e6ad-4793-b8fe-c5a8d0542b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3"/>
    <p:restoredTop sz="94666"/>
  </p:normalViewPr>
  <p:slideViewPr>
    <p:cSldViewPr snapToGrid="0" snapToObjects="1">
      <p:cViewPr varScale="1">
        <p:scale>
          <a:sx n="63" d="100"/>
          <a:sy n="63" d="100"/>
        </p:scale>
        <p:origin x="2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67AE4-8AEB-0448-B32F-29DCEB7EB52F}" type="datetimeFigureOut">
              <a:rPr lang="en-SI" smtClean="0"/>
              <a:t>28/04/2021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4270C-07D1-A041-9A06-BD12B1874D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8379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0610-A21E-405E-8802-0B5422FF8BE6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57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0610-A21E-405E-8802-0B5422FF8BE6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144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0610-A21E-405E-8802-0B5422FF8BE6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259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541" y="9564136"/>
            <a:ext cx="21451330" cy="2273643"/>
          </a:xfrm>
        </p:spPr>
        <p:txBody>
          <a:bodyPr anchor="b"/>
          <a:lstStyle>
            <a:lvl1pPr algn="ctr">
              <a:defRPr sz="11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541" y="11837779"/>
            <a:ext cx="21451330" cy="1050324"/>
          </a:xfrm>
        </p:spPr>
        <p:txBody>
          <a:bodyPr anchor="t"/>
          <a:lstStyle>
            <a:lvl1pPr marL="0" indent="0" algn="ctr">
              <a:buNone/>
              <a:defRPr sz="4500" b="1" i="1">
                <a:latin typeface="Titillium Up" pitchFamily="2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9C84243-EFCB-7141-9FC1-F510A248FE66}"/>
              </a:ext>
            </a:extLst>
          </p:cNvPr>
          <p:cNvSpPr/>
          <p:nvPr userDrawn="1"/>
        </p:nvSpPr>
        <p:spPr>
          <a:xfrm>
            <a:off x="-1" y="-38100"/>
            <a:ext cx="24384001" cy="24968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b="0" i="0" dirty="0">
              <a:latin typeface="Titillium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463172B-9737-324B-92BE-55A8881A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0855" y="908879"/>
            <a:ext cx="5620703" cy="684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84DA053-9197-AD4A-AD28-B1D19FA78E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246" y="728047"/>
            <a:ext cx="3938411" cy="927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BD892D-213E-B44D-81BC-CEC0997C8B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41544" y="931670"/>
            <a:ext cx="3275327" cy="714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7F96E-15CE-0D4B-ACFE-08E7D602F80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2458710"/>
            <a:ext cx="24382413" cy="67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9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8" userDrawn="1">
          <p15:clr>
            <a:srgbClr val="FBAE40"/>
          </p15:clr>
        </p15:guide>
        <p15:guide id="2" pos="14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D94CD3-9BF9-C048-AB7A-9EE6CD1DB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80513" cy="1371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688865-9AE5-0B4F-915A-CB7FB67172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229500" y="3400960"/>
            <a:ext cx="12496908" cy="9400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9AA6E7-8173-9646-AD63-597341EE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499" y="1475228"/>
            <a:ext cx="12496909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AE2BF1-016D-294F-B76E-446CFBF3D758}"/>
              </a:ext>
            </a:extLst>
          </p:cNvPr>
          <p:cNvCxnSpPr>
            <a:cxnSpLocks/>
          </p:cNvCxnSpPr>
          <p:nvPr userDrawn="1"/>
        </p:nvCxnSpPr>
        <p:spPr>
          <a:xfrm>
            <a:off x="10220355" y="3027806"/>
            <a:ext cx="12514837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A693CAD6-416B-0F4C-ABE2-A8D9F9078A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ig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E5236AF-2E22-F54B-B9F5-3BDC37562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4714"/>
            <a:ext cx="12078205" cy="1371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B23CE4-4909-D44F-AFA9-B52D37F01B3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160831" y="3376246"/>
            <a:ext cx="9608001" cy="9400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38561-5F4A-F445-95CA-26A2ABEE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0831" y="1450514"/>
            <a:ext cx="9608002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B7C715-788B-4C4F-882B-5876169D2CBE}"/>
              </a:ext>
            </a:extLst>
          </p:cNvPr>
          <p:cNvCxnSpPr>
            <a:cxnSpLocks/>
          </p:cNvCxnSpPr>
          <p:nvPr userDrawn="1"/>
        </p:nvCxnSpPr>
        <p:spPr>
          <a:xfrm>
            <a:off x="13151687" y="3003092"/>
            <a:ext cx="9621785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D122D09-7ACF-1242-A18D-492539E87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376246"/>
            <a:ext cx="21029831" cy="9400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3E7AA-1B6E-3544-BCD0-C3BC27782357}"/>
              </a:ext>
            </a:extLst>
          </p:cNvPr>
          <p:cNvCxnSpPr>
            <a:cxnSpLocks/>
          </p:cNvCxnSpPr>
          <p:nvPr userDrawn="1"/>
        </p:nvCxnSpPr>
        <p:spPr>
          <a:xfrm>
            <a:off x="1667147" y="3003092"/>
            <a:ext cx="21060000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57575CFE-0666-2445-A9BD-74B816B19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9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5109064"/>
            <a:ext cx="21029831" cy="3497873"/>
          </a:xfrm>
        </p:spPr>
        <p:txBody>
          <a:bodyPr anchor="ctr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8606937"/>
            <a:ext cx="21029831" cy="1090488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1">
                <a:solidFill>
                  <a:schemeClr val="tx1"/>
                </a:solidFill>
                <a:latin typeface="Titillium Up" pitchFamily="2" charset="77"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1C37F9-B8C4-5B48-A247-08B2FB23A0E4}"/>
              </a:ext>
            </a:extLst>
          </p:cNvPr>
          <p:cNvCxnSpPr>
            <a:cxnSpLocks/>
          </p:cNvCxnSpPr>
          <p:nvPr userDrawn="1"/>
        </p:nvCxnSpPr>
        <p:spPr>
          <a:xfrm>
            <a:off x="-12310" y="13665666"/>
            <a:ext cx="24408000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7D152ABF-B7D7-8049-9D61-84E834189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442406-5FB5-ED40-BFBA-3C9A52C668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364621" y="3376246"/>
            <a:ext cx="10362526" cy="9400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6A78DF-B8E0-3845-A0AC-F37BE03BD8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76292" y="3376246"/>
            <a:ext cx="10362526" cy="9400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E77F69-94E2-1D46-95DF-003DCE32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304CA-305D-904E-A5D3-DCC2DB773137}"/>
              </a:ext>
            </a:extLst>
          </p:cNvPr>
          <p:cNvCxnSpPr>
            <a:cxnSpLocks/>
          </p:cNvCxnSpPr>
          <p:nvPr userDrawn="1"/>
        </p:nvCxnSpPr>
        <p:spPr>
          <a:xfrm>
            <a:off x="1667147" y="3003092"/>
            <a:ext cx="21060000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DD58A5A9-0148-5249-869C-ED1C4387D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443" y="3362326"/>
            <a:ext cx="10380375" cy="990217"/>
          </a:xfrm>
        </p:spPr>
        <p:txBody>
          <a:bodyPr anchor="b">
            <a:normAutofit/>
          </a:bodyPr>
          <a:lstStyle>
            <a:lvl1pPr marL="0" indent="0">
              <a:buNone/>
              <a:defRPr sz="52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64621" y="3362326"/>
            <a:ext cx="10362526" cy="990216"/>
          </a:xfrm>
        </p:spPr>
        <p:txBody>
          <a:bodyPr anchor="b">
            <a:normAutofit/>
          </a:bodyPr>
          <a:lstStyle>
            <a:lvl1pPr marL="0" indent="0">
              <a:buNone/>
              <a:defRPr sz="52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40A759-36F8-5347-B510-48A12F236C0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364621" y="4711775"/>
            <a:ext cx="10362526" cy="806511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D995F6-3554-3D45-B88A-C358835B92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76292" y="4711776"/>
            <a:ext cx="10362526" cy="80651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6FDEB01-9546-DB4A-8189-A255375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2C2814-AB80-644D-8A1C-CEB132925847}"/>
              </a:ext>
            </a:extLst>
          </p:cNvPr>
          <p:cNvCxnSpPr>
            <a:cxnSpLocks/>
          </p:cNvCxnSpPr>
          <p:nvPr userDrawn="1"/>
        </p:nvCxnSpPr>
        <p:spPr>
          <a:xfrm>
            <a:off x="1667147" y="3003092"/>
            <a:ext cx="21060000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AF255214-71E6-A646-9447-993479417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8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3C208A-6B89-F741-879A-F7BE7981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AA1A57-2294-7F4F-83AE-6D5B2507CEDD}"/>
              </a:ext>
            </a:extLst>
          </p:cNvPr>
          <p:cNvCxnSpPr>
            <a:cxnSpLocks/>
          </p:cNvCxnSpPr>
          <p:nvPr userDrawn="1"/>
        </p:nvCxnSpPr>
        <p:spPr>
          <a:xfrm>
            <a:off x="1667147" y="3003092"/>
            <a:ext cx="21060000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3EE093D8-ACA4-1640-ACD3-03DCCD0C3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F9809-B523-FC44-A7E3-E742714D7E28}"/>
              </a:ext>
            </a:extLst>
          </p:cNvPr>
          <p:cNvCxnSpPr>
            <a:cxnSpLocks/>
          </p:cNvCxnSpPr>
          <p:nvPr userDrawn="1"/>
        </p:nvCxnSpPr>
        <p:spPr>
          <a:xfrm>
            <a:off x="-12310" y="13665666"/>
            <a:ext cx="24408000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1CEEBAD5-C7D1-054A-B062-806BA3F3F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3251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7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D94CD3-9BF9-C048-AB7A-9EE6CD1DB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1900" y="0"/>
            <a:ext cx="9180513" cy="1371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688865-9AE5-0B4F-915A-CB7FB67172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76292" y="3376246"/>
            <a:ext cx="12496908" cy="9400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9AA6E7-8173-9646-AD63-597341EE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12496909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AE2BF1-016D-294F-B76E-446CFBF3D758}"/>
              </a:ext>
            </a:extLst>
          </p:cNvPr>
          <p:cNvCxnSpPr>
            <a:cxnSpLocks/>
          </p:cNvCxnSpPr>
          <p:nvPr userDrawn="1"/>
        </p:nvCxnSpPr>
        <p:spPr>
          <a:xfrm>
            <a:off x="1667147" y="3003092"/>
            <a:ext cx="12514837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C43D98A1-2812-234B-BF18-A284983E8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9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8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ig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E5236AF-2E22-F54B-B9F5-3BDC37562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26942" y="0"/>
            <a:ext cx="12055471" cy="1371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B23CE4-4909-D44F-AFA9-B52D37F01B3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76291" y="3376246"/>
            <a:ext cx="9608001" cy="9400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38561-5F4A-F445-95CA-26A2ABEE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9608002" cy="15165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B7C715-788B-4C4F-882B-5876169D2CBE}"/>
              </a:ext>
            </a:extLst>
          </p:cNvPr>
          <p:cNvCxnSpPr>
            <a:cxnSpLocks/>
          </p:cNvCxnSpPr>
          <p:nvPr userDrawn="1"/>
        </p:nvCxnSpPr>
        <p:spPr>
          <a:xfrm>
            <a:off x="1667147" y="3003092"/>
            <a:ext cx="9621785" cy="0"/>
          </a:xfrm>
          <a:prstGeom prst="line">
            <a:avLst/>
          </a:prstGeom>
          <a:ln w="101600">
            <a:solidFill>
              <a:srgbClr val="CF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F96308A-2C95-EC4F-8D1E-F3B6ABAF1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9" y="373467"/>
            <a:ext cx="158478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9125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Titillium Lt" pitchFamily="2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150000"/>
        </a:lnSpc>
        <a:spcBef>
          <a:spcPts val="2000"/>
        </a:spcBef>
        <a:buFont typeface="Arial" panose="020B0604020202020204" pitchFamily="34" charset="0"/>
        <a:buChar char="•"/>
        <a:defRPr sz="50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6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Titillium" pitchFamily="2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A0B1-D35F-8049-8DBD-45FA2CEBA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995" y="10092512"/>
            <a:ext cx="21451887" cy="2099488"/>
          </a:xfrm>
        </p:spPr>
        <p:txBody>
          <a:bodyPr>
            <a:normAutofit fontScale="90000"/>
          </a:bodyPr>
          <a:lstStyle/>
          <a:p>
            <a:r>
              <a:rPr lang="en-GB" dirty="0"/>
              <a:t>Digital University </a:t>
            </a:r>
            <a:r>
              <a:rPr lang="en-GB" dirty="0" err="1"/>
              <a:t>Center</a:t>
            </a:r>
            <a:r>
              <a:rPr lang="en-GB" dirty="0"/>
              <a:t> presentation</a:t>
            </a:r>
            <a:br>
              <a:rPr lang="en-GB" dirty="0"/>
            </a:br>
            <a:r>
              <a:rPr lang="en-GB" dirty="0"/>
              <a:t>Unified Learning Environment</a:t>
            </a:r>
            <a:endParaRPr lang="en-SI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D17563D-A662-F54E-B15D-CBA7282B8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995" y="12192000"/>
            <a:ext cx="21451330" cy="152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Marko </a:t>
            </a:r>
            <a:r>
              <a:rPr lang="en-GB" dirty="0" err="1"/>
              <a:t>Papić</a:t>
            </a:r>
            <a:r>
              <a:rPr lang="en-GB" dirty="0"/>
              <a:t>, University of Ljubljana</a:t>
            </a:r>
          </a:p>
          <a:p>
            <a:pPr>
              <a:lnSpc>
                <a:spcPct val="110000"/>
              </a:lnSpc>
            </a:pPr>
            <a:r>
              <a:rPr lang="en-SI" dirty="0"/>
              <a:t>Ljubljana, 28</a:t>
            </a:r>
            <a:r>
              <a:rPr lang="en-SI" baseline="30000" dirty="0"/>
              <a:t>th</a:t>
            </a:r>
            <a:r>
              <a:rPr lang="en-SI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402448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E0E6-4DC2-1E4B-B41D-48E087B7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>
            <a:normAutofit/>
          </a:bodyPr>
          <a:lstStyle/>
          <a:p>
            <a:r>
              <a:rPr lang="sl-SI" dirty="0"/>
              <a:t>Other...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1944-2067-7741-8778-7DFF4F18C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3376246"/>
            <a:ext cx="21029831" cy="9400640"/>
          </a:xfrm>
        </p:spPr>
        <p:txBody>
          <a:bodyPr/>
          <a:lstStyle/>
          <a:p>
            <a:r>
              <a:rPr lang="en-GB" dirty="0"/>
              <a:t>integration with student administrative system</a:t>
            </a:r>
          </a:p>
          <a:p>
            <a:r>
              <a:rPr lang="en-GB" dirty="0"/>
              <a:t>LRS: Learning Record Store (learning analytics)</a:t>
            </a:r>
          </a:p>
          <a:p>
            <a:r>
              <a:rPr lang="en-GB" dirty="0"/>
              <a:t>Single Sign On</a:t>
            </a:r>
          </a:p>
          <a:p>
            <a:r>
              <a:rPr lang="en-GB" dirty="0"/>
              <a:t>common interface: web page for students and teachers to access all tools and content within the LXP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37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DD89-7F3D-A04B-A300-83A97573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Organization of digital learning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98BD-6700-7C48-8569-F2DA329C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essential for the academic institution to provide organizational and user support as well as knowledge exchange to teachers about digital learning services provided</a:t>
            </a:r>
          </a:p>
          <a:p>
            <a:r>
              <a:rPr lang="en-GB" dirty="0"/>
              <a:t>the institutional support consists of</a:t>
            </a:r>
          </a:p>
          <a:p>
            <a:pPr lvl="1"/>
            <a:r>
              <a:rPr lang="en-GB" dirty="0"/>
              <a:t>raising awareness and training for teachers</a:t>
            </a:r>
          </a:p>
          <a:p>
            <a:pPr lvl="1"/>
            <a:r>
              <a:rPr lang="en-GB" dirty="0"/>
              <a:t>providing pedagogical and technical support</a:t>
            </a:r>
          </a:p>
          <a:p>
            <a:pPr lvl="1"/>
            <a:r>
              <a:rPr lang="en-GB" dirty="0"/>
              <a:t>maintenance and user support for digital learning platform</a:t>
            </a:r>
          </a:p>
          <a:p>
            <a:pPr lvl="1"/>
            <a:r>
              <a:rPr lang="en-GB" dirty="0"/>
              <a:t>future R&amp;D</a:t>
            </a:r>
          </a:p>
          <a:p>
            <a:pPr lvl="1"/>
            <a:r>
              <a:rPr lang="en-GB" dirty="0"/>
              <a:t>communication with the management and other stakeholders;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0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20009-D910-6847-ADC0-990B4375F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38" b="77680"/>
          <a:stretch/>
        </p:blipFill>
        <p:spPr>
          <a:xfrm>
            <a:off x="17402602" y="6416735"/>
            <a:ext cx="6320230" cy="4775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59ED1-F8B5-204C-999C-9EC8AD0A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University Center (</a:t>
            </a:r>
            <a:r>
              <a:rPr lang="en-US" dirty="0" err="1"/>
              <a:t>CDiUL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B608C-54F1-BD43-A919-B7CEA76E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separate organizational entity within the University of Ljubljana to support ICT use in the pedagogical process</a:t>
            </a:r>
          </a:p>
          <a:p>
            <a:r>
              <a:rPr lang="en-US" dirty="0"/>
              <a:t>pedagogy/didactics &amp; technical support</a:t>
            </a:r>
          </a:p>
          <a:p>
            <a:r>
              <a:rPr lang="en-US" dirty="0"/>
              <a:t>organizing trainings, knowledge exchange among teachers, empowering teachers, engaging students</a:t>
            </a:r>
          </a:p>
          <a:p>
            <a:r>
              <a:rPr lang="en-US" dirty="0"/>
              <a:t>providing pedagogy and didactics support and consultations</a:t>
            </a:r>
          </a:p>
          <a:p>
            <a:r>
              <a:rPr lang="en-US" dirty="0"/>
              <a:t>enabling single, unified e-learning environment for UL members</a:t>
            </a:r>
          </a:p>
          <a:p>
            <a:r>
              <a:rPr lang="en-US" sz="5200" dirty="0"/>
              <a:t>research and development</a:t>
            </a:r>
          </a:p>
          <a:p>
            <a:r>
              <a:rPr lang="en-US" sz="5200" dirty="0"/>
              <a:t>five </a:t>
            </a:r>
            <a:r>
              <a:rPr lang="en-US" dirty="0"/>
              <a:t>employees, engaging with all relevant University rectorate departments, UL members, Management, IT support, teachers…</a:t>
            </a:r>
          </a:p>
        </p:txBody>
      </p:sp>
    </p:spTree>
    <p:extLst>
      <p:ext uri="{BB962C8B-B14F-4D97-AF65-F5344CB8AC3E}">
        <p14:creationId xmlns:p14="http://schemas.microsoft.com/office/powerpoint/2010/main" val="279585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F138-68D8-4546-B585-7422BCC7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>
            <a:normAutofit/>
          </a:bodyPr>
          <a:lstStyle/>
          <a:p>
            <a:r>
              <a:rPr lang="sl-SI" dirty="0"/>
              <a:t>Training and dissemination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2A767-98A8-4CF8-B935-2CC0433E7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95" y="4280663"/>
            <a:ext cx="4803691" cy="434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0DD984-D8B6-4977-A9FD-61DE042EFF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360" y="4416896"/>
            <a:ext cx="4803693" cy="4343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A2FB9-5E3E-4B78-AB1A-2617818C8C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3027" y="4224104"/>
            <a:ext cx="4866247" cy="4399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FCA09B-E263-4544-BAC7-DF865692AC3F}"/>
              </a:ext>
            </a:extLst>
          </p:cNvPr>
          <p:cNvSpPr txBox="1"/>
          <p:nvPr/>
        </p:nvSpPr>
        <p:spPr>
          <a:xfrm flipH="1">
            <a:off x="1063388" y="3433272"/>
            <a:ext cx="716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>
                <a:latin typeface="Titillium" pitchFamily="2" charset="77"/>
              </a:rPr>
              <a:t>webinars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AA517-A786-4984-A33B-471C3451AA4C}"/>
              </a:ext>
            </a:extLst>
          </p:cNvPr>
          <p:cNvSpPr txBox="1"/>
          <p:nvPr/>
        </p:nvSpPr>
        <p:spPr>
          <a:xfrm flipH="1">
            <a:off x="8607053" y="3433272"/>
            <a:ext cx="716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>
                <a:latin typeface="Titillium" pitchFamily="2" charset="77"/>
              </a:rPr>
              <a:t>online workshops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E78EA-264C-44E1-8809-36A67F88ECA8}"/>
              </a:ext>
            </a:extLst>
          </p:cNvPr>
          <p:cNvSpPr txBox="1"/>
          <p:nvPr/>
        </p:nvSpPr>
        <p:spPr>
          <a:xfrm flipH="1">
            <a:off x="16022500" y="3433272"/>
            <a:ext cx="746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>
                <a:latin typeface="Titillium" pitchFamily="2" charset="77"/>
              </a:rPr>
              <a:t>specific workshops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2FB3A-C1DD-437F-8355-FB729A239BD5}"/>
              </a:ext>
            </a:extLst>
          </p:cNvPr>
          <p:cNvSpPr txBox="1"/>
          <p:nvPr/>
        </p:nvSpPr>
        <p:spPr>
          <a:xfrm>
            <a:off x="1676400" y="9065215"/>
            <a:ext cx="641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knowledge assessment using ICT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videoconferencing tools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LMS in the pedagogical process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interactive learning materials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innovative pedagogical methods and approaches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00ADA-5594-4EB4-938B-A3519BDC8A33}"/>
              </a:ext>
            </a:extLst>
          </p:cNvPr>
          <p:cNvSpPr txBox="1"/>
          <p:nvPr/>
        </p:nvSpPr>
        <p:spPr>
          <a:xfrm>
            <a:off x="9567600" y="9065215"/>
            <a:ext cx="641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blended mode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DigCompEdu ICT pedagogical competencies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LMS in the pedagogical process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interactive learning materials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collaborative learning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formative assessment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learning analytics</a:t>
            </a:r>
            <a:endParaRPr lang="sl-SI" sz="7200" dirty="0">
              <a:latin typeface="Titill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B358B-F61A-45B3-9B69-F8CA301F2FD4}"/>
              </a:ext>
            </a:extLst>
          </p:cNvPr>
          <p:cNvSpPr txBox="1"/>
          <p:nvPr/>
        </p:nvSpPr>
        <p:spPr>
          <a:xfrm>
            <a:off x="16885919" y="9065215"/>
            <a:ext cx="6597637" cy="1908203"/>
          </a:xfrm>
          <a:prstGeom prst="rect">
            <a:avLst/>
          </a:prstGeom>
          <a:noFill/>
        </p:spPr>
        <p:txBody>
          <a:bodyPr wrap="square" lIns="182868" tIns="91434" rIns="182868" bIns="91434" rtlCol="0" anchor="t">
            <a:spAutoFit/>
          </a:bodyPr>
          <a:lstStyle/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live sessions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sl-SI" sz="2800" dirty="0">
                <a:latin typeface="Titillium" pitchFamily="2" charset="77"/>
              </a:rPr>
              <a:t>organized for the specific target groups of users (within the specific department or faculty)</a:t>
            </a:r>
          </a:p>
        </p:txBody>
      </p:sp>
    </p:spTree>
    <p:extLst>
      <p:ext uri="{BB962C8B-B14F-4D97-AF65-F5344CB8AC3E}">
        <p14:creationId xmlns:p14="http://schemas.microsoft.com/office/powerpoint/2010/main" val="21599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F138-68D8-4546-B585-7422BCC7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>
            <a:normAutofit/>
          </a:bodyPr>
          <a:lstStyle/>
          <a:p>
            <a:r>
              <a:rPr lang="sl-SI" dirty="0"/>
              <a:t>Consultations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FDD30-C55B-4074-A109-79F90DA7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5280" y="3376613"/>
            <a:ext cx="13480733" cy="9399587"/>
          </a:xfrm>
        </p:spPr>
        <p:txBody>
          <a:bodyPr vert="horz" lIns="182868" tIns="91434" rIns="182868" bIns="91434" rtlCol="0" anchor="t">
            <a:normAutofit lnSpcReduction="10000"/>
          </a:bodyPr>
          <a:lstStyle/>
          <a:p>
            <a:r>
              <a:rPr lang="sl-SI" dirty="0"/>
              <a:t>pedagogical:</a:t>
            </a:r>
          </a:p>
          <a:p>
            <a:pPr lvl="1"/>
            <a:r>
              <a:rPr lang="sl-SI" dirty="0"/>
              <a:t>recommendations – how to introduce digital into the learning process (DigCompEdu, UDL guidelines)</a:t>
            </a:r>
          </a:p>
          <a:p>
            <a:pPr lvl="1"/>
            <a:r>
              <a:rPr lang="sl-SI" dirty="0"/>
              <a:t>how to develop interactive digital materials</a:t>
            </a:r>
          </a:p>
          <a:p>
            <a:pPr lvl="1"/>
            <a:r>
              <a:rPr lang="sl-SI" dirty="0"/>
              <a:t>accessibility and inclusion of students (access to resources, activities, expectiations, limitations)</a:t>
            </a:r>
          </a:p>
          <a:p>
            <a:pPr lvl="1"/>
            <a:r>
              <a:rPr lang="sl-SI" dirty="0"/>
              <a:t>diferentiation and personalization</a:t>
            </a:r>
          </a:p>
          <a:p>
            <a:pPr lvl="1"/>
            <a:r>
              <a:rPr lang="sl-SI" dirty="0"/>
              <a:t>active inclusion of students (active and creative collaboration,indepth thinking, creatsive expressions...</a:t>
            </a:r>
          </a:p>
          <a:p>
            <a:pPr lvl="1"/>
            <a:r>
              <a:rPr lang="sl-SI" dirty="0"/>
              <a:t>video conferencing systems &amp; LMS</a:t>
            </a:r>
          </a:p>
          <a:p>
            <a:pPr lvl="1"/>
            <a:endParaRPr lang="sl-SI" dirty="0"/>
          </a:p>
          <a:p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893EE-2DA2-452E-B043-EE81CFBCDA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291" y="3254007"/>
            <a:ext cx="6742919" cy="60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F138-68D8-4546-B585-7422BCC7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>
            <a:normAutofit/>
          </a:bodyPr>
          <a:lstStyle/>
          <a:p>
            <a:r>
              <a:rPr lang="sl-SI" dirty="0"/>
              <a:t>Consultations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FDD30-C55B-4074-A109-79F90DA7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5280" y="3376613"/>
            <a:ext cx="13480733" cy="9399587"/>
          </a:xfrm>
        </p:spPr>
        <p:txBody>
          <a:bodyPr vert="horz" lIns="182868" tIns="91434" rIns="182868" bIns="91434" rtlCol="0" anchor="t">
            <a:normAutofit/>
          </a:bodyPr>
          <a:lstStyle/>
          <a:p>
            <a:r>
              <a:rPr lang="sl-SI" dirty="0"/>
              <a:t>technical</a:t>
            </a:r>
          </a:p>
          <a:p>
            <a:r>
              <a:rPr lang="sl-SI" dirty="0"/>
              <a:t>multimedia equipment, cameras, microphones, additonal MM equipment</a:t>
            </a:r>
          </a:p>
          <a:p>
            <a:r>
              <a:rPr lang="sl-SI" dirty="0"/>
              <a:t>all technical online platforms</a:t>
            </a:r>
          </a:p>
          <a:p>
            <a:r>
              <a:rPr lang="sl-SI" dirty="0"/>
              <a:t>user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B2E03-0B69-064F-8196-ECAD5BA37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291" y="3869903"/>
            <a:ext cx="6726154" cy="44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FAB8-F8EF-FD4F-A982-A1EC925F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 unified learning environment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07BC6AE-48B4-6D45-9BE1-AE1B10EE3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"/>
          <a:stretch/>
        </p:blipFill>
        <p:spPr>
          <a:xfrm>
            <a:off x="4873030" y="3260975"/>
            <a:ext cx="14636351" cy="97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54A795-57F9-704E-9715-1D37B92150D5}"/>
              </a:ext>
            </a:extLst>
          </p:cNvPr>
          <p:cNvSpPr txBox="1"/>
          <p:nvPr/>
        </p:nvSpPr>
        <p:spPr>
          <a:xfrm>
            <a:off x="1676291" y="3336358"/>
            <a:ext cx="5999357" cy="1569660"/>
          </a:xfrm>
          <a:prstGeom prst="rect">
            <a:avLst/>
          </a:prstGeom>
          <a:solidFill>
            <a:srgbClr val="81B8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I" sz="4800" dirty="0">
                <a:solidFill>
                  <a:schemeClr val="bg1"/>
                </a:solidFill>
                <a:latin typeface="Titillium" pitchFamily="2" charset="77"/>
              </a:rPr>
              <a:t>INTERACTIVE 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D3FC0-C657-0049-A469-76B1D30B78C7}"/>
              </a:ext>
            </a:extLst>
          </p:cNvPr>
          <p:cNvSpPr txBox="1"/>
          <p:nvPr/>
        </p:nvSpPr>
        <p:spPr>
          <a:xfrm>
            <a:off x="9007054" y="3397913"/>
            <a:ext cx="6212626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I" sz="4400" dirty="0">
                <a:solidFill>
                  <a:schemeClr val="bg1"/>
                </a:solidFill>
                <a:latin typeface="Titillium" pitchFamily="2" charset="77"/>
              </a:rPr>
              <a:t>COLLABORATIVE CREATIVITY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06355-5597-BB40-A143-FE477DF25E8A}"/>
              </a:ext>
            </a:extLst>
          </p:cNvPr>
          <p:cNvSpPr txBox="1"/>
          <p:nvPr/>
        </p:nvSpPr>
        <p:spPr>
          <a:xfrm>
            <a:off x="16706765" y="3397913"/>
            <a:ext cx="5999357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I" sz="4400" dirty="0">
                <a:solidFill>
                  <a:schemeClr val="bg1"/>
                </a:solidFill>
                <a:latin typeface="Titillium" pitchFamily="2" charset="77"/>
              </a:rPr>
              <a:t>FORMATIVE ASSESSMENT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3D0E93C-05DA-4C46-9EA3-400FACF4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7482" y="8337937"/>
            <a:ext cx="3708159" cy="218425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E1FB0A9-ED59-3041-B64D-1544C68405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40" t="20762" r="23124"/>
          <a:stretch/>
        </p:blipFill>
        <p:spPr>
          <a:xfrm>
            <a:off x="10654350" y="5755695"/>
            <a:ext cx="2690455" cy="2783265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B4B43A57-D1A5-D441-B251-9079D1FC42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615" y="6003664"/>
            <a:ext cx="2162013" cy="1891761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045193-1265-1943-8C9B-F2FA46AA5D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087" y="10407513"/>
            <a:ext cx="4146616" cy="116105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CA6440B-E40C-104F-8223-F8892689B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6291" y="8752679"/>
            <a:ext cx="4499079" cy="116105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CE025104-27ED-3B46-8E50-49D719DCED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496" y="6813742"/>
            <a:ext cx="3580303" cy="1870996"/>
          </a:xfrm>
          <a:prstGeom prst="rect">
            <a:avLst/>
          </a:prstGeom>
        </p:spPr>
      </p:pic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415E6381-1900-DA4A-9345-416BCC55C02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59" b="32803"/>
          <a:stretch/>
        </p:blipFill>
        <p:spPr>
          <a:xfrm>
            <a:off x="1676291" y="12103769"/>
            <a:ext cx="2844615" cy="962565"/>
          </a:xfrm>
          <a:prstGeom prst="rect">
            <a:avLst/>
          </a:prstGeom>
        </p:spPr>
      </p:pic>
      <p:pic>
        <p:nvPicPr>
          <p:cNvPr id="28" name="Picture 2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5222DFAF-5FDC-2E4F-916B-4F6CCE2F1F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6703" y="11337395"/>
            <a:ext cx="5149419" cy="1247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9FC7EF-A8C0-F348-8FC6-A2A000A7285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6685" y="10735998"/>
            <a:ext cx="3809752" cy="2108063"/>
          </a:xfrm>
          <a:prstGeom prst="rect">
            <a:avLst/>
          </a:prstGeom>
        </p:spPr>
      </p:pic>
      <p:pic>
        <p:nvPicPr>
          <p:cNvPr id="32" name="Picture 3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CEEC651-F9E1-3340-9D8A-E4B80F75184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5371" y="8772781"/>
            <a:ext cx="3685386" cy="1247657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FBFD1480-4F42-3B4E-BCEC-58FA3E0EFE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3989" y="5908132"/>
            <a:ext cx="4597101" cy="1752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B7B45-22A5-C14A-B48E-784D6227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Collaborative tools in the enviroment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5454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E0E6-4DC2-1E4B-B41D-48E087B7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450514"/>
            <a:ext cx="21029831" cy="1516567"/>
          </a:xfrm>
        </p:spPr>
        <p:txBody>
          <a:bodyPr>
            <a:normAutofit/>
          </a:bodyPr>
          <a:lstStyle/>
          <a:p>
            <a:r>
              <a:rPr lang="sl-SI" dirty="0"/>
              <a:t>MM Repository and Lecture capture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1944-2067-7741-8778-7DFF4F18C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3376246"/>
            <a:ext cx="21029831" cy="9400640"/>
          </a:xfrm>
        </p:spPr>
        <p:txBody>
          <a:bodyPr/>
          <a:lstStyle/>
          <a:p>
            <a:r>
              <a:rPr lang="en-GB" dirty="0"/>
              <a:t>MM Repository</a:t>
            </a:r>
          </a:p>
          <a:p>
            <a:pPr lvl="1"/>
            <a:r>
              <a:rPr lang="en-GB" dirty="0"/>
              <a:t>piloting different solutions (MiTeam, Microsoft, </a:t>
            </a:r>
            <a:r>
              <a:rPr lang="en-GB" dirty="0" err="1"/>
              <a:t>MediaSite</a:t>
            </a:r>
            <a:r>
              <a:rPr lang="en-GB" dirty="0"/>
              <a:t>, </a:t>
            </a:r>
            <a:r>
              <a:rPr lang="en-GB" dirty="0" err="1"/>
              <a:t>AVideo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content uploading; meta data; delivering content; administration; content management; user access rights; video player; interfaces (portal)</a:t>
            </a:r>
          </a:p>
          <a:p>
            <a:r>
              <a:rPr lang="en-GB" dirty="0"/>
              <a:t>lecture capture</a:t>
            </a:r>
          </a:p>
          <a:p>
            <a:pPr lvl="1"/>
            <a:r>
              <a:rPr lang="en-GB" dirty="0"/>
              <a:t>piloting different solutions (</a:t>
            </a:r>
            <a:r>
              <a:rPr lang="en-GB" dirty="0" err="1"/>
              <a:t>Caltura</a:t>
            </a:r>
            <a:r>
              <a:rPr lang="en-GB" dirty="0"/>
              <a:t>, Panopto, MiTeam)</a:t>
            </a:r>
          </a:p>
          <a:p>
            <a:pPr lvl="1"/>
            <a:r>
              <a:rPr lang="en-GB" dirty="0"/>
              <a:t>automatized system from capturing to storing and delivering lectures</a:t>
            </a:r>
          </a:p>
        </p:txBody>
      </p:sp>
    </p:spTree>
    <p:extLst>
      <p:ext uri="{BB962C8B-B14F-4D97-AF65-F5344CB8AC3E}">
        <p14:creationId xmlns:p14="http://schemas.microsoft.com/office/powerpoint/2010/main" val="253224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FB87BC-FA18-494D-8B66-B2A12DAF828F}" vid="{F410370C-4543-5A47-A016-BB5D9A99FF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435</Words>
  <Application>Microsoft Macintosh PowerPoint</Application>
  <PresentationFormat>Custom</PresentationFormat>
  <Paragraphs>70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Titillium</vt:lpstr>
      <vt:lpstr>Titillium Lt</vt:lpstr>
      <vt:lpstr>Titillium Up</vt:lpstr>
      <vt:lpstr>Calibri</vt:lpstr>
      <vt:lpstr>Office Theme</vt:lpstr>
      <vt:lpstr>Digital University Center presentation Unified Learning Environment</vt:lpstr>
      <vt:lpstr>Organization of digital learning and support</vt:lpstr>
      <vt:lpstr>Digital University Center (CDiUL)</vt:lpstr>
      <vt:lpstr>Training and dissemination</vt:lpstr>
      <vt:lpstr>Consultations</vt:lpstr>
      <vt:lpstr>Consultations</vt:lpstr>
      <vt:lpstr>UL unified learning environment</vt:lpstr>
      <vt:lpstr>Collaborative tools in the enviroment</vt:lpstr>
      <vt:lpstr>MM Repository and Lecture capture</vt:lpstr>
      <vt:lpstr>Other...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Žana Juvan</dc:creator>
  <cp:lastModifiedBy>Žana Juvan</cp:lastModifiedBy>
  <cp:revision>17</cp:revision>
  <dcterms:created xsi:type="dcterms:W3CDTF">2021-04-26T14:27:34Z</dcterms:created>
  <dcterms:modified xsi:type="dcterms:W3CDTF">2021-04-28T09:12:56Z</dcterms:modified>
</cp:coreProperties>
</file>