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60" r:id="rId1"/>
  </p:sldMasterIdLst>
  <p:sldIdLst>
    <p:sldId id="256" r:id="rId2"/>
    <p:sldId id="659" r:id="rId3"/>
    <p:sldId id="660" r:id="rId4"/>
    <p:sldId id="662" r:id="rId5"/>
    <p:sldId id="663" r:id="rId6"/>
    <p:sldId id="664" r:id="rId7"/>
    <p:sldId id="665" r:id="rId8"/>
    <p:sldId id="666" r:id="rId9"/>
    <p:sldId id="667" r:id="rId10"/>
    <p:sldId id="668" r:id="rId11"/>
    <p:sldId id="669" r:id="rId12"/>
    <p:sldId id="670" r:id="rId13"/>
  </p:sldIdLst>
  <p:sldSz cx="24382413" cy="13716000"/>
  <p:notesSz cx="6858000" cy="9144000"/>
  <p:embeddedFontLst>
    <p:embeddedFont>
      <p:font typeface="Titillium" pitchFamily="2" charset="77"/>
      <p:regular r:id="rId14"/>
      <p:bold r:id="rId15"/>
      <p:italic r:id="rId16"/>
      <p:boldItalic r:id="rId17"/>
    </p:embeddedFont>
    <p:embeddedFont>
      <p:font typeface="Titillium Lt" pitchFamily="2" charset="77"/>
      <p:regular r:id="rId18"/>
      <p:italic r:id="rId19"/>
    </p:embeddedFont>
    <p:embeddedFont>
      <p:font typeface="Titillium Up" pitchFamily="2" charset="77"/>
      <p:regular r:id="rId20"/>
      <p:bold r:id="rId21"/>
      <p:boldItalic r:id="rId22"/>
    </p:embeddedFont>
  </p:embeddedFontLst>
  <p:defaultTextStyle>
    <a:defPPr>
      <a:defRPr lang="en-US"/>
    </a:defPPr>
    <a:lvl1pPr marL="0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354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709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063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417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771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126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480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4834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Žana Juvan" initials="ŽJ" lastIdx="1" clrIdx="0">
    <p:extLst>
      <p:ext uri="{19B8F6BF-5375-455C-9EA6-DF929625EA0E}">
        <p15:presenceInfo xmlns:p15="http://schemas.microsoft.com/office/powerpoint/2012/main" userId="S::zana.juvan@ltfe.org::5200c734-e6ad-4793-b8fe-c5a8d0542ba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00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73"/>
    <p:restoredTop sz="94666"/>
  </p:normalViewPr>
  <p:slideViewPr>
    <p:cSldViewPr snapToGrid="0" snapToObjects="1">
      <p:cViewPr varScale="1">
        <p:scale>
          <a:sx n="63" d="100"/>
          <a:sy n="63" d="100"/>
        </p:scale>
        <p:origin x="24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5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5541" y="9564136"/>
            <a:ext cx="21451330" cy="2273643"/>
          </a:xfrm>
        </p:spPr>
        <p:txBody>
          <a:bodyPr anchor="b"/>
          <a:lstStyle>
            <a:lvl1pPr algn="ctr">
              <a:defRPr sz="11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5541" y="11837779"/>
            <a:ext cx="21451330" cy="1050324"/>
          </a:xfrm>
        </p:spPr>
        <p:txBody>
          <a:bodyPr anchor="t"/>
          <a:lstStyle>
            <a:lvl1pPr marL="0" indent="0" algn="ctr">
              <a:buNone/>
              <a:defRPr sz="4500" b="1" i="1">
                <a:latin typeface="Titillium Up" pitchFamily="2" charset="77"/>
              </a:defRPr>
            </a:lvl1pPr>
            <a:lvl2pPr marL="914354" indent="0" algn="ctr">
              <a:buNone/>
              <a:defRPr sz="4000"/>
            </a:lvl2pPr>
            <a:lvl3pPr marL="1828709" indent="0" algn="ctr">
              <a:buNone/>
              <a:defRPr sz="3600"/>
            </a:lvl3pPr>
            <a:lvl4pPr marL="2743063" indent="0" algn="ctr">
              <a:buNone/>
              <a:defRPr sz="3200"/>
            </a:lvl4pPr>
            <a:lvl5pPr marL="3657417" indent="0" algn="ctr">
              <a:buNone/>
              <a:defRPr sz="3200"/>
            </a:lvl5pPr>
            <a:lvl6pPr marL="4571771" indent="0" algn="ctr">
              <a:buNone/>
              <a:defRPr sz="3200"/>
            </a:lvl6pPr>
            <a:lvl7pPr marL="5486126" indent="0" algn="ctr">
              <a:buNone/>
              <a:defRPr sz="3200"/>
            </a:lvl7pPr>
            <a:lvl8pPr marL="6400480" indent="0" algn="ctr">
              <a:buNone/>
              <a:defRPr sz="3200"/>
            </a:lvl8pPr>
            <a:lvl9pPr marL="7314834" indent="0" algn="ctr">
              <a:buNone/>
              <a:defRPr sz="3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Rectangle">
            <a:extLst>
              <a:ext uri="{FF2B5EF4-FFF2-40B4-BE49-F238E27FC236}">
                <a16:creationId xmlns:a16="http://schemas.microsoft.com/office/drawing/2014/main" id="{09C84243-EFCB-7141-9FC1-F510A248FE66}"/>
              </a:ext>
            </a:extLst>
          </p:cNvPr>
          <p:cNvSpPr/>
          <p:nvPr userDrawn="1"/>
        </p:nvSpPr>
        <p:spPr>
          <a:xfrm>
            <a:off x="-1" y="-38100"/>
            <a:ext cx="24384001" cy="249681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lnSpc>
                <a:spcPct val="100000"/>
              </a:lnSpc>
              <a:spcBef>
                <a:spcPts val="0"/>
              </a:spcBef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b="0" i="0" dirty="0">
              <a:latin typeface="Titillium" pitchFamily="2" charset="77"/>
            </a:endParaRP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C463172B-9737-324B-92BE-55A8881AEB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80855" y="908879"/>
            <a:ext cx="5620703" cy="684000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C84DA053-9197-AD4A-AD28-B1D19FA78ED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53246" y="728047"/>
            <a:ext cx="3938411" cy="92771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2BD892D-213E-B44D-81BC-CEC0997C8BD1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9641544" y="931670"/>
            <a:ext cx="3275327" cy="71461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657F96E-15CE-0D4B-ACFE-08E7D602F80F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-1" y="2458710"/>
            <a:ext cx="24382413" cy="670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3974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898" userDrawn="1">
          <p15:clr>
            <a:srgbClr val="FBAE40"/>
          </p15:clr>
        </p15:guide>
        <p15:guide id="2" pos="1443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mall Picture 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0D94CD3-9BF9-C048-AB7A-9EE6CD1DBA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80513" cy="13716000"/>
          </a:xfrm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0688865-9AE5-0B4F-915A-CB7FB6717246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229500" y="3400960"/>
            <a:ext cx="12496908" cy="940064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A9AA6E7-8173-9646-AD63-597341EE4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29499" y="1475228"/>
            <a:ext cx="12496909" cy="15165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4AE2BF1-016D-294F-B76E-446CFBF3D758}"/>
              </a:ext>
            </a:extLst>
          </p:cNvPr>
          <p:cNvCxnSpPr>
            <a:cxnSpLocks/>
          </p:cNvCxnSpPr>
          <p:nvPr userDrawn="1"/>
        </p:nvCxnSpPr>
        <p:spPr>
          <a:xfrm>
            <a:off x="10220355" y="3027806"/>
            <a:ext cx="12514837" cy="0"/>
          </a:xfrm>
          <a:prstGeom prst="line">
            <a:avLst/>
          </a:prstGeom>
          <a:ln w="101600">
            <a:solidFill>
              <a:srgbClr val="CF00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>
            <a:extLst>
              <a:ext uri="{FF2B5EF4-FFF2-40B4-BE49-F238E27FC236}">
                <a16:creationId xmlns:a16="http://schemas.microsoft.com/office/drawing/2014/main" id="{A693CAD6-416B-0F4C-ABE2-A8D9F9078A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473251" y="373467"/>
            <a:ext cx="1584783" cy="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76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Big Picture 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0E5236AF-2E22-F54B-B9F5-3BDC37562A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24714"/>
            <a:ext cx="12078205" cy="13716000"/>
          </a:xfrm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AB23CE4-4909-D44F-AFA9-B52D37F01B34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3160831" y="3376246"/>
            <a:ext cx="9608001" cy="940064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BC38561-5F4A-F445-95CA-26A2ABEE6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0831" y="1450514"/>
            <a:ext cx="9608002" cy="15165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1B7C715-788B-4C4F-882B-5876169D2CBE}"/>
              </a:ext>
            </a:extLst>
          </p:cNvPr>
          <p:cNvCxnSpPr>
            <a:cxnSpLocks/>
          </p:cNvCxnSpPr>
          <p:nvPr userDrawn="1"/>
        </p:nvCxnSpPr>
        <p:spPr>
          <a:xfrm>
            <a:off x="13151687" y="3003092"/>
            <a:ext cx="9621785" cy="0"/>
          </a:xfrm>
          <a:prstGeom prst="line">
            <a:avLst/>
          </a:prstGeom>
          <a:ln w="101600">
            <a:solidFill>
              <a:srgbClr val="CF00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>
            <a:extLst>
              <a:ext uri="{FF2B5EF4-FFF2-40B4-BE49-F238E27FC236}">
                <a16:creationId xmlns:a16="http://schemas.microsoft.com/office/drawing/2014/main" id="{8D122D09-7ACF-1242-A18D-492539E87F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473251" y="373467"/>
            <a:ext cx="1584783" cy="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77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291" y="1450514"/>
            <a:ext cx="21029831" cy="15165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291" y="3376246"/>
            <a:ext cx="21029831" cy="940064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793E7AA-1B6E-3544-BCD0-C3BC27782357}"/>
              </a:ext>
            </a:extLst>
          </p:cNvPr>
          <p:cNvCxnSpPr>
            <a:cxnSpLocks/>
          </p:cNvCxnSpPr>
          <p:nvPr userDrawn="1"/>
        </p:nvCxnSpPr>
        <p:spPr>
          <a:xfrm>
            <a:off x="1667147" y="3003092"/>
            <a:ext cx="21060000" cy="0"/>
          </a:xfrm>
          <a:prstGeom prst="line">
            <a:avLst/>
          </a:prstGeom>
          <a:ln w="101600">
            <a:solidFill>
              <a:srgbClr val="CF00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phic 4">
            <a:extLst>
              <a:ext uri="{FF2B5EF4-FFF2-40B4-BE49-F238E27FC236}">
                <a16:creationId xmlns:a16="http://schemas.microsoft.com/office/drawing/2014/main" id="{57575CFE-0666-2445-A9BD-74B816B198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473251" y="373467"/>
            <a:ext cx="1584783" cy="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290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592" y="5109064"/>
            <a:ext cx="21029831" cy="3497873"/>
          </a:xfrm>
        </p:spPr>
        <p:txBody>
          <a:bodyPr anchor="ctr"/>
          <a:lstStyle>
            <a:lvl1pPr algn="ctr">
              <a:defRPr sz="1199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592" y="8606937"/>
            <a:ext cx="21029831" cy="1090488"/>
          </a:xfrm>
        </p:spPr>
        <p:txBody>
          <a:bodyPr>
            <a:normAutofit/>
          </a:bodyPr>
          <a:lstStyle>
            <a:lvl1pPr marL="0" indent="0" algn="ctr">
              <a:buNone/>
              <a:defRPr sz="4000" b="1" i="1">
                <a:solidFill>
                  <a:schemeClr val="tx1"/>
                </a:solidFill>
                <a:latin typeface="Titillium Up" pitchFamily="2" charset="77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E1C37F9-B8C4-5B48-A247-08B2FB23A0E4}"/>
              </a:ext>
            </a:extLst>
          </p:cNvPr>
          <p:cNvCxnSpPr>
            <a:cxnSpLocks/>
          </p:cNvCxnSpPr>
          <p:nvPr userDrawn="1"/>
        </p:nvCxnSpPr>
        <p:spPr>
          <a:xfrm>
            <a:off x="-12310" y="13665666"/>
            <a:ext cx="24408000" cy="0"/>
          </a:xfrm>
          <a:prstGeom prst="line">
            <a:avLst/>
          </a:prstGeom>
          <a:ln w="101600">
            <a:solidFill>
              <a:srgbClr val="CF00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phic 5">
            <a:extLst>
              <a:ext uri="{FF2B5EF4-FFF2-40B4-BE49-F238E27FC236}">
                <a16:creationId xmlns:a16="http://schemas.microsoft.com/office/drawing/2014/main" id="{7D152ABF-B7D7-8049-9D61-84E834189C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473251" y="373467"/>
            <a:ext cx="1584783" cy="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864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DE442406-5FB5-ED40-BFBA-3C9A52C668F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2364621" y="3376246"/>
            <a:ext cx="10362526" cy="940064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96A78DF-B8E0-3845-A0AC-F37BE03BD81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76292" y="3376246"/>
            <a:ext cx="10362526" cy="940064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AE77F69-94E2-1D46-95DF-003DCE326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291" y="1450514"/>
            <a:ext cx="21029831" cy="15165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77304CA-305D-904E-A5D3-DCC2DB773137}"/>
              </a:ext>
            </a:extLst>
          </p:cNvPr>
          <p:cNvCxnSpPr>
            <a:cxnSpLocks/>
          </p:cNvCxnSpPr>
          <p:nvPr userDrawn="1"/>
        </p:nvCxnSpPr>
        <p:spPr>
          <a:xfrm>
            <a:off x="1667147" y="3003092"/>
            <a:ext cx="21060000" cy="0"/>
          </a:xfrm>
          <a:prstGeom prst="line">
            <a:avLst/>
          </a:prstGeom>
          <a:ln w="101600">
            <a:solidFill>
              <a:srgbClr val="CF00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>
            <a:extLst>
              <a:ext uri="{FF2B5EF4-FFF2-40B4-BE49-F238E27FC236}">
                <a16:creationId xmlns:a16="http://schemas.microsoft.com/office/drawing/2014/main" id="{DD58A5A9-0148-5249-869C-ED1C4387D7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473251" y="373467"/>
            <a:ext cx="1584783" cy="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51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8443" y="3362326"/>
            <a:ext cx="10380375" cy="990217"/>
          </a:xfrm>
        </p:spPr>
        <p:txBody>
          <a:bodyPr anchor="b">
            <a:normAutofit/>
          </a:bodyPr>
          <a:lstStyle>
            <a:lvl1pPr marL="0" indent="0">
              <a:buNone/>
              <a:defRPr sz="5200" b="1"/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64621" y="3362326"/>
            <a:ext cx="10362526" cy="990216"/>
          </a:xfrm>
        </p:spPr>
        <p:txBody>
          <a:bodyPr anchor="b">
            <a:normAutofit/>
          </a:bodyPr>
          <a:lstStyle>
            <a:lvl1pPr marL="0" indent="0">
              <a:buNone/>
              <a:defRPr sz="5200" b="1"/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940A759-36F8-5347-B510-48A12F236C0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2364621" y="4711775"/>
            <a:ext cx="10362526" cy="8065111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0DD995F6-3554-3D45-B88A-C358835B929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76292" y="4711776"/>
            <a:ext cx="10362526" cy="806511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B6FDEB01-9546-DB4A-8189-A255375DE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291" y="1450514"/>
            <a:ext cx="21029831" cy="15165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D2C2814-AB80-644D-8A1C-CEB132925847}"/>
              </a:ext>
            </a:extLst>
          </p:cNvPr>
          <p:cNvCxnSpPr>
            <a:cxnSpLocks/>
          </p:cNvCxnSpPr>
          <p:nvPr userDrawn="1"/>
        </p:nvCxnSpPr>
        <p:spPr>
          <a:xfrm>
            <a:off x="1667147" y="3003092"/>
            <a:ext cx="21060000" cy="0"/>
          </a:xfrm>
          <a:prstGeom prst="line">
            <a:avLst/>
          </a:prstGeom>
          <a:ln w="101600">
            <a:solidFill>
              <a:srgbClr val="CF00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phic 8">
            <a:extLst>
              <a:ext uri="{FF2B5EF4-FFF2-40B4-BE49-F238E27FC236}">
                <a16:creationId xmlns:a16="http://schemas.microsoft.com/office/drawing/2014/main" id="{AF255214-71E6-A646-9447-993479417E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473251" y="373467"/>
            <a:ext cx="1584783" cy="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089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33C208A-6B89-F741-879A-F7BE79812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291" y="1450514"/>
            <a:ext cx="21029831" cy="15165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2AA1A57-2294-7F4F-83AE-6D5B2507CEDD}"/>
              </a:ext>
            </a:extLst>
          </p:cNvPr>
          <p:cNvCxnSpPr>
            <a:cxnSpLocks/>
          </p:cNvCxnSpPr>
          <p:nvPr userDrawn="1"/>
        </p:nvCxnSpPr>
        <p:spPr>
          <a:xfrm>
            <a:off x="1667147" y="3003092"/>
            <a:ext cx="21060000" cy="0"/>
          </a:xfrm>
          <a:prstGeom prst="line">
            <a:avLst/>
          </a:prstGeom>
          <a:ln w="101600">
            <a:solidFill>
              <a:srgbClr val="CF00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phic 4">
            <a:extLst>
              <a:ext uri="{FF2B5EF4-FFF2-40B4-BE49-F238E27FC236}">
                <a16:creationId xmlns:a16="http://schemas.microsoft.com/office/drawing/2014/main" id="{3EE093D8-ACA4-1640-ACD3-03DCCD0C39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473251" y="373467"/>
            <a:ext cx="1584783" cy="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417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44F9809-B523-FC44-A7E3-E742714D7E28}"/>
              </a:ext>
            </a:extLst>
          </p:cNvPr>
          <p:cNvCxnSpPr>
            <a:cxnSpLocks/>
          </p:cNvCxnSpPr>
          <p:nvPr userDrawn="1"/>
        </p:nvCxnSpPr>
        <p:spPr>
          <a:xfrm>
            <a:off x="-12310" y="13665666"/>
            <a:ext cx="24408000" cy="0"/>
          </a:xfrm>
          <a:prstGeom prst="line">
            <a:avLst/>
          </a:prstGeom>
          <a:ln w="101600">
            <a:solidFill>
              <a:srgbClr val="CF00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phic 3">
            <a:extLst>
              <a:ext uri="{FF2B5EF4-FFF2-40B4-BE49-F238E27FC236}">
                <a16:creationId xmlns:a16="http://schemas.microsoft.com/office/drawing/2014/main" id="{1CEEBAD5-C7D1-054A-B062-806BA3F3FF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473251" y="373467"/>
            <a:ext cx="1584783" cy="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872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mall Picture 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0D94CD3-9BF9-C048-AB7A-9EE6CD1DBA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201900" y="0"/>
            <a:ext cx="9180513" cy="13716000"/>
          </a:xfrm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0688865-9AE5-0B4F-915A-CB7FB6717246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676292" y="3376246"/>
            <a:ext cx="12496908" cy="940064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A9AA6E7-8173-9646-AD63-597341EE4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291" y="1450514"/>
            <a:ext cx="12496909" cy="15165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4AE2BF1-016D-294F-B76E-446CFBF3D758}"/>
              </a:ext>
            </a:extLst>
          </p:cNvPr>
          <p:cNvCxnSpPr>
            <a:cxnSpLocks/>
          </p:cNvCxnSpPr>
          <p:nvPr userDrawn="1"/>
        </p:nvCxnSpPr>
        <p:spPr>
          <a:xfrm>
            <a:off x="1667147" y="3003092"/>
            <a:ext cx="12514837" cy="0"/>
          </a:xfrm>
          <a:prstGeom prst="line">
            <a:avLst/>
          </a:prstGeom>
          <a:ln w="101600">
            <a:solidFill>
              <a:srgbClr val="CF00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>
            <a:extLst>
              <a:ext uri="{FF2B5EF4-FFF2-40B4-BE49-F238E27FC236}">
                <a16:creationId xmlns:a16="http://schemas.microsoft.com/office/drawing/2014/main" id="{C43D98A1-2812-234B-BF18-A284983E80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4379" y="373467"/>
            <a:ext cx="1584783" cy="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587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Big Picture 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0E5236AF-2E22-F54B-B9F5-3BDC37562A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326942" y="0"/>
            <a:ext cx="12055471" cy="13716000"/>
          </a:xfrm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AB23CE4-4909-D44F-AFA9-B52D37F01B34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676291" y="3376246"/>
            <a:ext cx="9608001" cy="940064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BC38561-5F4A-F445-95CA-26A2ABEE6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291" y="1450514"/>
            <a:ext cx="9608002" cy="15165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1B7C715-788B-4C4F-882B-5876169D2CBE}"/>
              </a:ext>
            </a:extLst>
          </p:cNvPr>
          <p:cNvCxnSpPr>
            <a:cxnSpLocks/>
          </p:cNvCxnSpPr>
          <p:nvPr userDrawn="1"/>
        </p:nvCxnSpPr>
        <p:spPr>
          <a:xfrm>
            <a:off x="1667147" y="3003092"/>
            <a:ext cx="9621785" cy="0"/>
          </a:xfrm>
          <a:prstGeom prst="line">
            <a:avLst/>
          </a:prstGeom>
          <a:ln w="101600">
            <a:solidFill>
              <a:srgbClr val="CF00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>
            <a:extLst>
              <a:ext uri="{FF2B5EF4-FFF2-40B4-BE49-F238E27FC236}">
                <a16:creationId xmlns:a16="http://schemas.microsoft.com/office/drawing/2014/main" id="{BF96308A-2C95-EC4F-8D1E-F3B6ABAF11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4379" y="373467"/>
            <a:ext cx="1584783" cy="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909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291" y="730251"/>
            <a:ext cx="21029831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291" y="3651250"/>
            <a:ext cx="21029831" cy="9125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916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28709" rtl="0" eaLnBrk="1" latinLnBrk="0" hangingPunct="1">
        <a:lnSpc>
          <a:spcPct val="90000"/>
        </a:lnSpc>
        <a:spcBef>
          <a:spcPct val="0"/>
        </a:spcBef>
        <a:buNone/>
        <a:defRPr sz="8800" b="0" i="0" kern="1200">
          <a:solidFill>
            <a:schemeClr val="tx1"/>
          </a:solidFill>
          <a:latin typeface="Titillium Lt" pitchFamily="2" charset="77"/>
          <a:ea typeface="+mj-ea"/>
          <a:cs typeface="+mj-cs"/>
        </a:defRPr>
      </a:lvl1pPr>
    </p:titleStyle>
    <p:bodyStyle>
      <a:lvl1pPr marL="457177" indent="-457177" algn="l" defTabSz="1828709" rtl="0" eaLnBrk="1" latinLnBrk="0" hangingPunct="1">
        <a:lnSpc>
          <a:spcPct val="150000"/>
        </a:lnSpc>
        <a:spcBef>
          <a:spcPts val="2000"/>
        </a:spcBef>
        <a:buFont typeface="Arial" panose="020B0604020202020204" pitchFamily="34" charset="0"/>
        <a:buChar char="•"/>
        <a:defRPr sz="5000" b="0" i="0" kern="1200">
          <a:solidFill>
            <a:schemeClr val="tx1"/>
          </a:solidFill>
          <a:latin typeface="Titillium" pitchFamily="2" charset="77"/>
          <a:ea typeface="+mn-ea"/>
          <a:cs typeface="+mn-cs"/>
        </a:defRPr>
      </a:lvl1pPr>
      <a:lvl2pPr marL="137153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600" b="0" i="0" kern="1200">
          <a:solidFill>
            <a:schemeClr val="tx1"/>
          </a:solidFill>
          <a:latin typeface="Titillium" pitchFamily="2" charset="77"/>
          <a:ea typeface="+mn-ea"/>
          <a:cs typeface="+mn-cs"/>
        </a:defRPr>
      </a:lvl2pPr>
      <a:lvl3pPr marL="2285886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b="0" i="0" kern="1200">
          <a:solidFill>
            <a:schemeClr val="tx1"/>
          </a:solidFill>
          <a:latin typeface="Titillium" pitchFamily="2" charset="77"/>
          <a:ea typeface="+mn-ea"/>
          <a:cs typeface="+mn-cs"/>
        </a:defRPr>
      </a:lvl3pPr>
      <a:lvl4pPr marL="3200240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b="0" i="0" kern="1200">
          <a:solidFill>
            <a:schemeClr val="tx1"/>
          </a:solidFill>
          <a:latin typeface="Titillium" pitchFamily="2" charset="77"/>
          <a:ea typeface="+mn-ea"/>
          <a:cs typeface="+mn-cs"/>
        </a:defRPr>
      </a:lvl4pPr>
      <a:lvl5pPr marL="4114594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b="0" i="0" kern="1200">
          <a:solidFill>
            <a:schemeClr val="tx1"/>
          </a:solidFill>
          <a:latin typeface="Titillium" pitchFamily="2" charset="77"/>
          <a:ea typeface="+mn-ea"/>
          <a:cs typeface="+mn-cs"/>
        </a:defRPr>
      </a:lvl5pPr>
      <a:lvl6pPr marL="5028949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303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657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01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709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063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17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771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126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48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83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7A0B1-D35F-8049-8DBD-45FA2CEBA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8995" y="9367520"/>
            <a:ext cx="21451887" cy="2784832"/>
          </a:xfrm>
        </p:spPr>
        <p:txBody>
          <a:bodyPr>
            <a:normAutofit fontScale="90000"/>
          </a:bodyPr>
          <a:lstStyle/>
          <a:p>
            <a:r>
              <a:rPr lang="en-GB" dirty="0"/>
              <a:t>Learning Management Systems and video lectures scenarios and real cases</a:t>
            </a:r>
            <a:endParaRPr lang="en-SI" dirty="0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4D17563D-A662-F54E-B15D-CBA7282B82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8995" y="12152352"/>
            <a:ext cx="21451330" cy="150318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sl-SI" altLang="sl-SI" dirty="0"/>
              <a:t>Marko Papić, University of Ljubljana</a:t>
            </a:r>
          </a:p>
          <a:p>
            <a:pPr>
              <a:lnSpc>
                <a:spcPct val="110000"/>
              </a:lnSpc>
            </a:pPr>
            <a:r>
              <a:rPr lang="en-SI" dirty="0"/>
              <a:t>Ljubljana, 28</a:t>
            </a:r>
            <a:r>
              <a:rPr lang="en-SI" baseline="30000" dirty="0"/>
              <a:t>th</a:t>
            </a:r>
            <a:r>
              <a:rPr lang="en-SI" dirty="0"/>
              <a:t> April 2021</a:t>
            </a:r>
          </a:p>
        </p:txBody>
      </p:sp>
    </p:spTree>
    <p:extLst>
      <p:ext uri="{BB962C8B-B14F-4D97-AF65-F5344CB8AC3E}">
        <p14:creationId xmlns:p14="http://schemas.microsoft.com/office/powerpoint/2010/main" val="4024483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B480A-6B3F-AF4F-82C1-38E5049B3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MiTeam at UL (all in one)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33054-88D8-C145-8418-9E9184584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did not speak a lot about recording lectures for subsequent use; </a:t>
            </a:r>
            <a:r>
              <a:rPr lang="en-GB" i="1" dirty="0"/>
              <a:t>Why? </a:t>
            </a:r>
            <a:r>
              <a:rPr lang="en-GB" dirty="0"/>
              <a:t>because you need additional software – Multimedia repository to:</a:t>
            </a:r>
          </a:p>
          <a:p>
            <a:pPr lvl="1"/>
            <a:r>
              <a:rPr lang="en-GB" dirty="0"/>
              <a:t>store (enough space),</a:t>
            </a:r>
          </a:p>
          <a:p>
            <a:pPr lvl="1"/>
            <a:r>
              <a:rPr lang="en-GB" dirty="0"/>
              <a:t>simply provide access rights to video</a:t>
            </a:r>
          </a:p>
          <a:p>
            <a:pPr lvl="1"/>
            <a:r>
              <a:rPr lang="en-GB" dirty="0"/>
              <a:t>equip with meta data - search and browse</a:t>
            </a:r>
          </a:p>
          <a:p>
            <a:pPr lvl="1"/>
            <a:r>
              <a:rPr lang="en-GB" dirty="0"/>
              <a:t>convert videos to appropriate format and deliver video lectures to students on the video portal, in the LMS, 3</a:t>
            </a:r>
            <a:r>
              <a:rPr lang="en-GB" baseline="30000" dirty="0"/>
              <a:t>rd</a:t>
            </a:r>
            <a:r>
              <a:rPr lang="en-GB" dirty="0"/>
              <a:t> party applications…</a:t>
            </a:r>
          </a:p>
          <a:p>
            <a:r>
              <a:rPr lang="en-GB" dirty="0"/>
              <a:t>MiTeam provides both features (and is closely integrated with LMS): videoconferencing &amp; multimedia repository</a:t>
            </a:r>
          </a:p>
          <a:p>
            <a:pPr lvl="1"/>
            <a:r>
              <a:rPr lang="en-GB" dirty="0"/>
              <a:t>let’s see…</a:t>
            </a:r>
          </a:p>
        </p:txBody>
      </p:sp>
    </p:spTree>
    <p:extLst>
      <p:ext uri="{BB962C8B-B14F-4D97-AF65-F5344CB8AC3E}">
        <p14:creationId xmlns:p14="http://schemas.microsoft.com/office/powerpoint/2010/main" val="915773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F0DAF-7610-3A41-9E54-154F05560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Video use cases at the 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2B8F1-8437-4A46-A41F-5F588E69B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note: the quality of video is important, depending on the content teacher wants to deliver</a:t>
            </a:r>
          </a:p>
          <a:p>
            <a:pPr lvl="1"/>
            <a:r>
              <a:rPr lang="en-GB" dirty="0"/>
              <a:t>case 1: lab exercise presentation; live-to-tape (live production); no streaming; recording for subsequent use; PTZ camera, pre-set positions; separate microphone; can be used in Zoom, or Teams – the same as the presentation computer; </a:t>
            </a:r>
          </a:p>
          <a:p>
            <a:pPr lvl="1"/>
            <a:r>
              <a:rPr lang="en-GB" dirty="0"/>
              <a:t>case 2: AV production for distance learning; again note the details; high quality; multiple recording for better understanding of the content; additional graphics and animations;</a:t>
            </a:r>
          </a:p>
          <a:p>
            <a:pPr lvl="1"/>
            <a:r>
              <a:rPr lang="en-GB" dirty="0"/>
              <a:t>case 3:  interactive lecture live, Zoom; composite of different AV sources to present 360 video live stream. Common capturing and use of lecturer camera and mic, computer with web browser, mobile phone with application; Mobile phone is captured and presented wirelessly, real time;</a:t>
            </a:r>
          </a:p>
        </p:txBody>
      </p:sp>
    </p:spTree>
    <p:extLst>
      <p:ext uri="{BB962C8B-B14F-4D97-AF65-F5344CB8AC3E}">
        <p14:creationId xmlns:p14="http://schemas.microsoft.com/office/powerpoint/2010/main" val="3446263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ECA1F-7095-5D47-B0C7-FE88D4B1A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Q&amp;A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200CD-3D7A-6B40-A6E9-03A5E9F6AF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Any questions, remarks?</a:t>
            </a:r>
          </a:p>
        </p:txBody>
      </p:sp>
    </p:spTree>
    <p:extLst>
      <p:ext uri="{BB962C8B-B14F-4D97-AF65-F5344CB8AC3E}">
        <p14:creationId xmlns:p14="http://schemas.microsoft.com/office/powerpoint/2010/main" val="1912974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80A91-A05C-5348-AAE0-355A82A26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I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952EE-2D40-6043-94DD-C9AAB5AA2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I" dirty="0"/>
              <a:t>short presentation of Learning Management Systems at UL</a:t>
            </a:r>
          </a:p>
          <a:p>
            <a:r>
              <a:rPr lang="en-SI" dirty="0"/>
              <a:t>using videoconferencing systems at UL</a:t>
            </a:r>
          </a:p>
          <a:p>
            <a:r>
              <a:rPr lang="en-SI" dirty="0"/>
              <a:t>integration for better user experience</a:t>
            </a:r>
          </a:p>
          <a:p>
            <a:r>
              <a:rPr lang="en-SI" dirty="0"/>
              <a:t>r</a:t>
            </a:r>
            <a:r>
              <a:rPr lang="en-GB" dirty="0"/>
              <a:t>e</a:t>
            </a:r>
            <a:r>
              <a:rPr lang="en-SI" dirty="0"/>
              <a:t>al cases presentations</a:t>
            </a:r>
          </a:p>
        </p:txBody>
      </p:sp>
    </p:spTree>
    <p:extLst>
      <p:ext uri="{BB962C8B-B14F-4D97-AF65-F5344CB8AC3E}">
        <p14:creationId xmlns:p14="http://schemas.microsoft.com/office/powerpoint/2010/main" val="1705594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98223-FDD3-1542-A946-D45ADE3CB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I" dirty="0"/>
              <a:t>Learning Management system (LMS)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6975F-85C1-2643-B686-DF382FCC5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I" dirty="0"/>
              <a:t>LMS is an essential tool for digital learning performance</a:t>
            </a:r>
          </a:p>
          <a:p>
            <a:r>
              <a:rPr lang="en-SI" dirty="0"/>
              <a:t>it (still) represents the core interface for digital learning for students</a:t>
            </a:r>
          </a:p>
          <a:p>
            <a:pPr lvl="1"/>
            <a:r>
              <a:rPr lang="en-SI" dirty="0"/>
              <a:t>asynchronous</a:t>
            </a:r>
          </a:p>
          <a:p>
            <a:pPr lvl="1"/>
            <a:r>
              <a:rPr lang="en-SI" dirty="0"/>
              <a:t>all courses and corresponding materials</a:t>
            </a:r>
          </a:p>
          <a:p>
            <a:pPr lvl="1"/>
            <a:r>
              <a:rPr lang="en-SI" dirty="0"/>
              <a:t>activities for students to be performed online (individually or collectively – team work)</a:t>
            </a:r>
          </a:p>
          <a:p>
            <a:pPr lvl="1"/>
            <a:r>
              <a:rPr lang="en-SI" dirty="0"/>
              <a:t>knowledge assessment</a:t>
            </a:r>
          </a:p>
          <a:p>
            <a:pPr lvl="1"/>
            <a:r>
              <a:rPr lang="en-SI" dirty="0"/>
              <a:t>everything in a single interface</a:t>
            </a:r>
          </a:p>
          <a:p>
            <a:r>
              <a:rPr lang="en-SI" dirty="0"/>
              <a:t>progress tracking, communication, basic collaboration</a:t>
            </a:r>
          </a:p>
          <a:p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4001203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98223-FDD3-1542-A946-D45ADE3CB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I" dirty="0"/>
              <a:t>At UL: Moodle or Canvas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6975F-85C1-2643-B686-DF382FCC5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SI" dirty="0"/>
              <a:t>UL – 26 faculties and academies, 3500 teachers, 40.000 students</a:t>
            </a:r>
          </a:p>
          <a:p>
            <a:r>
              <a:rPr lang="en-SI" dirty="0"/>
              <a:t>due to legacy reasons, in the past, every member used their own system (far from optimal) </a:t>
            </a:r>
          </a:p>
          <a:p>
            <a:r>
              <a:rPr lang="en-SI" dirty="0"/>
              <a:t>today: 25 members use Moodle, one uses Canvas (commercial, not free)</a:t>
            </a:r>
          </a:p>
          <a:p>
            <a:pPr lvl="1"/>
            <a:r>
              <a:rPr lang="en-SI" dirty="0"/>
              <a:t>why Moodle: It’s “free”; well, it’s not free of course, but still, it has abundance of possibilities &amp; features, it is regularly upgraded, there is a huge developers community;</a:t>
            </a:r>
          </a:p>
          <a:p>
            <a:pPr lvl="1"/>
            <a:r>
              <a:rPr lang="en-SI" dirty="0"/>
              <a:t>why Canvas: one UL member agreed that the features it offers are suited for their needs; they bought everything in package in the cloud; no need for local IT administration, good support;</a:t>
            </a:r>
          </a:p>
          <a:p>
            <a:r>
              <a:rPr lang="en-SI" dirty="0"/>
              <a:t>gradual migration to the University infrastructure (from F</a:t>
            </a:r>
            <a:r>
              <a:rPr lang="en-GB" dirty="0"/>
              <a:t>a</a:t>
            </a:r>
            <a:r>
              <a:rPr lang="en-SI" dirty="0"/>
              <a:t>culty installations)</a:t>
            </a:r>
          </a:p>
          <a:p>
            <a:r>
              <a:rPr lang="en-SI" dirty="0"/>
              <a:t>let’s see…</a:t>
            </a:r>
          </a:p>
          <a:p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1476195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98223-FDD3-1542-A946-D45ADE3CB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I" dirty="0"/>
              <a:t>Challenges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6975F-85C1-2643-B686-DF382FCC5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I" dirty="0"/>
              <a:t>administration</a:t>
            </a:r>
          </a:p>
          <a:p>
            <a:pPr lvl="1"/>
            <a:r>
              <a:rPr lang="en-SI" dirty="0"/>
              <a:t>may be time consuming: necessary to integrate it with backend administrtive system</a:t>
            </a:r>
          </a:p>
          <a:p>
            <a:pPr lvl="1"/>
            <a:r>
              <a:rPr lang="en-SI" dirty="0"/>
              <a:t>think about new study year setup and archiving</a:t>
            </a:r>
          </a:p>
          <a:p>
            <a:pPr lvl="1"/>
            <a:r>
              <a:rPr lang="en-SI" dirty="0"/>
              <a:t>SSO – Single Sign On</a:t>
            </a:r>
          </a:p>
          <a:p>
            <a:r>
              <a:rPr lang="en-SI" dirty="0"/>
              <a:t>common minimum requirements from teachers</a:t>
            </a:r>
          </a:p>
          <a:p>
            <a:pPr lvl="1"/>
            <a:r>
              <a:rPr lang="en-SI" dirty="0"/>
              <a:t>what every teacher needs to put on Moodle and to do on Moodle</a:t>
            </a:r>
          </a:p>
          <a:p>
            <a:pPr lvl="1"/>
            <a:r>
              <a:rPr lang="en-SI" dirty="0"/>
              <a:t>training of teachers</a:t>
            </a:r>
          </a:p>
          <a:p>
            <a:pPr lvl="1"/>
            <a:r>
              <a:rPr lang="en-SI" dirty="0"/>
              <a:t>need for support</a:t>
            </a:r>
          </a:p>
        </p:txBody>
      </p:sp>
    </p:spTree>
    <p:extLst>
      <p:ext uri="{BB962C8B-B14F-4D97-AF65-F5344CB8AC3E}">
        <p14:creationId xmlns:p14="http://schemas.microsoft.com/office/powerpoint/2010/main" val="32176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98223-FDD3-1542-A946-D45ADE3CB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I" dirty="0"/>
              <a:t>Videoconferencing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6975F-85C1-2643-B686-DF382FCC5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SI" dirty="0"/>
              <a:t>during Covid crisis, it’s an essential way of pedagogical process performance</a:t>
            </a:r>
          </a:p>
          <a:p>
            <a:r>
              <a:rPr lang="en-SI" dirty="0"/>
              <a:t>it will remain so in the future; to the lesser extent, but still – we got used to it; for SMARTEL partners it is essential;</a:t>
            </a:r>
          </a:p>
          <a:p>
            <a:r>
              <a:rPr lang="en-SI" dirty="0"/>
              <a:t>used for</a:t>
            </a:r>
          </a:p>
          <a:p>
            <a:pPr lvl="1"/>
            <a:r>
              <a:rPr lang="en-SI" dirty="0"/>
              <a:t>remote or hybrid lectures (hybrid means that part of the students are present in the lecture room, part are online) – webinars or meetings</a:t>
            </a:r>
          </a:p>
          <a:p>
            <a:pPr lvl="1"/>
            <a:r>
              <a:rPr lang="en-SI" dirty="0"/>
              <a:t>practical or laboratory work - meetings</a:t>
            </a:r>
          </a:p>
          <a:p>
            <a:pPr lvl="1"/>
            <a:r>
              <a:rPr lang="en-SI" dirty="0"/>
              <a:t>tutoring, additional support (1:1, one to many) - meetings</a:t>
            </a:r>
          </a:p>
          <a:p>
            <a:pPr lvl="1"/>
            <a:r>
              <a:rPr lang="en-SI" dirty="0"/>
              <a:t>record lectures?</a:t>
            </a:r>
          </a:p>
          <a:p>
            <a:pPr lvl="1"/>
            <a:r>
              <a:rPr lang="en-SI" dirty="0"/>
              <a:t>different scenarios</a:t>
            </a:r>
          </a:p>
        </p:txBody>
      </p:sp>
    </p:spTree>
    <p:extLst>
      <p:ext uri="{BB962C8B-B14F-4D97-AF65-F5344CB8AC3E}">
        <p14:creationId xmlns:p14="http://schemas.microsoft.com/office/powerpoint/2010/main" val="10868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98223-FDD3-1542-A946-D45ADE3CB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I" dirty="0"/>
              <a:t>Videoconferencing at 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6975F-85C1-2643-B686-DF382FCC5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I" dirty="0"/>
              <a:t>at the UL level, two systems are supported</a:t>
            </a:r>
          </a:p>
          <a:p>
            <a:pPr lvl="1"/>
            <a:r>
              <a:rPr lang="en-SI" dirty="0"/>
              <a:t>Zoom</a:t>
            </a:r>
          </a:p>
          <a:p>
            <a:pPr lvl="1"/>
            <a:r>
              <a:rPr lang="en-SI" dirty="0"/>
              <a:t>Microsoft Teams</a:t>
            </a:r>
          </a:p>
          <a:p>
            <a:pPr lvl="1"/>
            <a:r>
              <a:rPr lang="en-SI" i="1" dirty="0">
                <a:solidFill>
                  <a:schemeClr val="bg1">
                    <a:lumMod val="50000"/>
                  </a:schemeClr>
                </a:solidFill>
              </a:rPr>
              <a:t>(We will also present the third one, which may be of interest to SMARTEL partners, due to interesting specifics, used in one of the UL members - MiTeam)</a:t>
            </a:r>
          </a:p>
          <a:p>
            <a:r>
              <a:rPr lang="en-SI" dirty="0"/>
              <a:t>there are other solutions; in videoconferencing, it is not like in LMS – there is one opensource system, not as strong &amp; positioned player like moodle: BigBlueButton (issues: maintenance, A</a:t>
            </a:r>
            <a:r>
              <a:rPr lang="en-GB" dirty="0"/>
              <a:t>PI</a:t>
            </a:r>
            <a:r>
              <a:rPr lang="en-SI" dirty="0"/>
              <a:t> development,…)</a:t>
            </a:r>
          </a:p>
        </p:txBody>
      </p:sp>
    </p:spTree>
    <p:extLst>
      <p:ext uri="{BB962C8B-B14F-4D97-AF65-F5344CB8AC3E}">
        <p14:creationId xmlns:p14="http://schemas.microsoft.com/office/powerpoint/2010/main" val="1813348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98223-FDD3-1542-A946-D45ADE3CB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I" dirty="0"/>
              <a:t>Zoom at 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6975F-85C1-2643-B686-DF382FCC5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dirty="0"/>
              <a:t>in the cloud, well supported, pre-existing API for Moodle, SSO, all features needed for pedagogical process</a:t>
            </a:r>
          </a:p>
          <a:p>
            <a:r>
              <a:rPr lang="sl-SI" dirty="0"/>
              <a:t>licencing on the level of UL (for all teachers and students); Needs caution, since the features depend on the type of licence (eg. Webinar costly, max. number of participants)</a:t>
            </a:r>
          </a:p>
          <a:p>
            <a:r>
              <a:rPr lang="sl-SI" dirty="0"/>
              <a:t>recording lectures: limited space on the Zoom cloud (max. 2-3hrs); Complex recording on the computer (time consuming, what to do with the lecture afterwards) </a:t>
            </a:r>
          </a:p>
          <a:p>
            <a:r>
              <a:rPr lang="sl-SI" dirty="0"/>
              <a:t>short teachers training</a:t>
            </a:r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432382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98223-FDD3-1542-A946-D45ADE3CB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I" dirty="0"/>
              <a:t>MS Teams at 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6975F-85C1-2643-B686-DF382FCC5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dirty="0"/>
              <a:t>slightly different use than Zoom</a:t>
            </a:r>
          </a:p>
          <a:p>
            <a:r>
              <a:rPr lang="sl-SI" dirty="0"/>
              <a:t>includes collaborative space for synchronous/asynchronous collaboration</a:t>
            </a:r>
          </a:p>
          <a:p>
            <a:r>
              <a:rPr lang="sl-SI" dirty="0"/>
              <a:t>why both (Zoom and Teams)?</a:t>
            </a:r>
          </a:p>
          <a:p>
            <a:pPr lvl="1"/>
            <a:r>
              <a:rPr lang="sl-SI" dirty="0"/>
              <a:t>UL has Office 365 licences; MS Teams comes along;</a:t>
            </a:r>
          </a:p>
          <a:p>
            <a:pPr lvl="1"/>
            <a:r>
              <a:rPr lang="sl-SI" dirty="0"/>
              <a:t>many teachers found MS Teams not appealing for use;</a:t>
            </a:r>
          </a:p>
          <a:p>
            <a:pPr lvl="1"/>
            <a:r>
              <a:rPr lang="sl-SI" dirty="0"/>
              <a:t>Microsoft was slightly behind in features development during Covid19;</a:t>
            </a:r>
          </a:p>
          <a:p>
            <a:pPr lvl="1"/>
            <a:r>
              <a:rPr lang="sl-SI" dirty="0"/>
              <a:t>use for participants outside of UL was limited; (SSO)</a:t>
            </a:r>
          </a:p>
          <a:p>
            <a:pPr lvl="1"/>
            <a:r>
              <a:rPr lang="sl-SI" dirty="0"/>
              <a:t>integration with Moodle – API is different, needed amendments;</a:t>
            </a:r>
          </a:p>
          <a:p>
            <a:pPr lvl="1"/>
            <a:r>
              <a:rPr lang="sl-SI" dirty="0"/>
              <a:t>advantage: collaboration space – if the pedagogical process is online and interactive, then MS Teams has some advantages</a:t>
            </a:r>
          </a:p>
          <a:p>
            <a:pPr lvl="1"/>
            <a:r>
              <a:rPr lang="sl-SI" dirty="0"/>
              <a:t>teacher use on or another</a:t>
            </a:r>
          </a:p>
          <a:p>
            <a:r>
              <a:rPr lang="sl-SI" dirty="0"/>
              <a:t>let‘s see...</a:t>
            </a:r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3863634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B0FB87BC-FA18-494D-8B66-B2A12DAF828F}" vid="{F410370C-4543-5A47-A016-BB5D9A99FF5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</TotalTime>
  <Words>947</Words>
  <Application>Microsoft Macintosh PowerPoint</Application>
  <PresentationFormat>Custom</PresentationFormat>
  <Paragraphs>81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Titillium</vt:lpstr>
      <vt:lpstr>Titillium Lt</vt:lpstr>
      <vt:lpstr>Titillium Up</vt:lpstr>
      <vt:lpstr>Office Theme</vt:lpstr>
      <vt:lpstr>Learning Management Systems and video lectures scenarios and real cases</vt:lpstr>
      <vt:lpstr>Agenda</vt:lpstr>
      <vt:lpstr>Learning Management system (LMS)</vt:lpstr>
      <vt:lpstr>At UL: Moodle or Canvas</vt:lpstr>
      <vt:lpstr>Challenges to consider</vt:lpstr>
      <vt:lpstr>Videoconferencing tools</vt:lpstr>
      <vt:lpstr>Videoconferencing at UL</vt:lpstr>
      <vt:lpstr>Zoom at UL</vt:lpstr>
      <vt:lpstr>MS Teams at UL</vt:lpstr>
      <vt:lpstr>MiTeam at UL (all in one)</vt:lpstr>
      <vt:lpstr>Video use cases at the UL</vt:lpstr>
      <vt:lpstr>Q&amp;A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Žana Juvan</dc:creator>
  <cp:lastModifiedBy>Žana Juvan</cp:lastModifiedBy>
  <cp:revision>18</cp:revision>
  <dcterms:created xsi:type="dcterms:W3CDTF">2021-04-26T14:27:34Z</dcterms:created>
  <dcterms:modified xsi:type="dcterms:W3CDTF">2021-04-28T06:42:19Z</dcterms:modified>
</cp:coreProperties>
</file>