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4" r:id="rId4"/>
    <p:sldId id="281" r:id="rId5"/>
    <p:sldId id="273" r:id="rId6"/>
    <p:sldId id="276" r:id="rId7"/>
    <p:sldId id="277" r:id="rId8"/>
    <p:sldId id="279" r:id="rId9"/>
    <p:sldId id="280" r:id="rId10"/>
    <p:sldId id="258" r:id="rId11"/>
    <p:sldId id="259" r:id="rId12"/>
    <p:sldId id="260" r:id="rId13"/>
    <p:sldId id="261" r:id="rId14"/>
    <p:sldId id="262" r:id="rId15"/>
    <p:sldId id="263" r:id="rId16"/>
    <p:sldId id="265" r:id="rId17"/>
    <p:sldId id="271" r:id="rId18"/>
    <p:sldId id="266" r:id="rId19"/>
    <p:sldId id="268" r:id="rId20"/>
    <p:sldId id="269" r:id="rId21"/>
    <p:sldId id="270"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2/9/2021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2/9/2021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www.fskl-cg.me/me" TargetMode="External"/><Relationship Id="rId3" Type="http://schemas.openxmlformats.org/officeDocument/2006/relationships/hyperlink" Target="http://www.fpebar.me/" TargetMode="External"/><Relationship Id="rId7" Type="http://schemas.openxmlformats.org/officeDocument/2006/relationships/hyperlink" Target="http://www.fms-ulcinj.me/" TargetMode="External"/><Relationship Id="rId2" Type="http://schemas.openxmlformats.org/officeDocument/2006/relationships/hyperlink" Target="http://www.pfbar.me/" TargetMode="External"/><Relationship Id="rId1" Type="http://schemas.openxmlformats.org/officeDocument/2006/relationships/slideLayout" Target="../slideLayouts/slideLayout2.xml"/><Relationship Id="rId6" Type="http://schemas.openxmlformats.org/officeDocument/2006/relationships/hyperlink" Target="http://www.fm-hn.com/" TargetMode="External"/><Relationship Id="rId5" Type="http://schemas.openxmlformats.org/officeDocument/2006/relationships/hyperlink" Target="http://www.fms-tivat.me/" TargetMode="External"/><Relationship Id="rId4" Type="http://schemas.openxmlformats.org/officeDocument/2006/relationships/hyperlink" Target="http://www.fbt-budva.com/" TargetMode="External"/><Relationship Id="rId9" Type="http://schemas.openxmlformats.org/officeDocument/2006/relationships/hyperlink" Target="http://www.hecmontenegro.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hUpbre0pa8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sz="5300" dirty="0" smtClean="0"/>
              <a:t>University adriatik bar</a:t>
            </a:r>
            <a:r>
              <a:rPr lang="sr-Latn-RS" dirty="0" smtClean="0"/>
              <a:t/>
            </a:r>
            <a:br>
              <a:rPr lang="sr-Latn-RS" dirty="0" smtClean="0"/>
            </a:br>
            <a:r>
              <a:rPr lang="sr-Latn-RS" sz="2700" dirty="0" smtClean="0"/>
              <a:t>Faculty of traffic, communications and logistics</a:t>
            </a:r>
            <a:endParaRPr lang="en-GB" sz="2700" dirty="0"/>
          </a:p>
        </p:txBody>
      </p:sp>
      <p:sp>
        <p:nvSpPr>
          <p:cNvPr id="3" name="Subtitle 2"/>
          <p:cNvSpPr>
            <a:spLocks noGrp="1"/>
          </p:cNvSpPr>
          <p:nvPr>
            <p:ph type="subTitle" idx="1"/>
          </p:nvPr>
        </p:nvSpPr>
        <p:spPr/>
        <p:txBody>
          <a:bodyPr>
            <a:normAutofit fontScale="77500" lnSpcReduction="20000"/>
          </a:bodyPr>
          <a:lstStyle/>
          <a:p>
            <a:endParaRPr lang="sr-Latn-RS" b="1" dirty="0" smtClean="0"/>
          </a:p>
          <a:p>
            <a:r>
              <a:rPr lang="en-GB" sz="3400" b="1" dirty="0" smtClean="0"/>
              <a:t>Presentation</a:t>
            </a:r>
            <a:r>
              <a:rPr lang="en-GB" b="1" dirty="0" smtClean="0"/>
              <a:t> </a:t>
            </a:r>
            <a:r>
              <a:rPr lang="en-GB" sz="3400" b="1" dirty="0"/>
              <a:t>of </a:t>
            </a:r>
            <a:r>
              <a:rPr lang="en-GB" sz="3400" b="1" dirty="0" smtClean="0"/>
              <a:t>D1.2</a:t>
            </a:r>
            <a:r>
              <a:rPr lang="en-GB" sz="3400" dirty="0" smtClean="0"/>
              <a:t> </a:t>
            </a:r>
            <a:r>
              <a:rPr lang="en-GB" sz="3400" b="1" dirty="0" smtClean="0"/>
              <a:t>results </a:t>
            </a:r>
            <a:endParaRPr lang="en-GB" sz="3400" dirty="0"/>
          </a:p>
        </p:txBody>
      </p:sp>
    </p:spTree>
    <p:extLst>
      <p:ext uri="{BB962C8B-B14F-4D97-AF65-F5344CB8AC3E}">
        <p14:creationId xmlns:p14="http://schemas.microsoft.com/office/powerpoint/2010/main" val="3478470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Project </a:t>
            </a:r>
            <a:r>
              <a:rPr lang="sr-Latn-RS" dirty="0" err="1" smtClean="0"/>
              <a:t>team</a:t>
            </a:r>
            <a:r>
              <a:rPr lang="sr-Latn-RS" dirty="0" smtClean="0"/>
              <a:t> - CORE</a:t>
            </a:r>
            <a:endParaRPr lang="en-GB" dirty="0"/>
          </a:p>
        </p:txBody>
      </p:sp>
      <p:sp>
        <p:nvSpPr>
          <p:cNvPr id="3" name="Content Placeholder 2"/>
          <p:cNvSpPr>
            <a:spLocks noGrp="1"/>
          </p:cNvSpPr>
          <p:nvPr>
            <p:ph idx="1"/>
          </p:nvPr>
        </p:nvSpPr>
        <p:spPr/>
        <p:txBody>
          <a:bodyPr/>
          <a:lstStyle/>
          <a:p>
            <a:r>
              <a:rPr lang="en-US" dirty="0" err="1" smtClean="0"/>
              <a:t>Phd</a:t>
            </a:r>
            <a:r>
              <a:rPr lang="en-US" dirty="0" smtClean="0"/>
              <a:t> </a:t>
            </a:r>
            <a:r>
              <a:rPr lang="en-US" dirty="0" err="1" smtClean="0"/>
              <a:t>Vujadin</a:t>
            </a:r>
            <a:r>
              <a:rPr lang="en-US" dirty="0" smtClean="0"/>
              <a:t> </a:t>
            </a:r>
            <a:r>
              <a:rPr lang="en-US" dirty="0" err="1" smtClean="0"/>
              <a:t>Ve</a:t>
            </a:r>
            <a:r>
              <a:rPr lang="sr-Latn-RS" dirty="0" err="1" smtClean="0"/>
              <a:t>šović</a:t>
            </a:r>
            <a:r>
              <a:rPr lang="sr-Latn-RS" dirty="0" smtClean="0"/>
              <a:t>, </a:t>
            </a:r>
            <a:r>
              <a:rPr lang="sr-Latn-RS" dirty="0" err="1" smtClean="0"/>
              <a:t>full</a:t>
            </a:r>
            <a:r>
              <a:rPr lang="sr-Latn-RS" dirty="0" smtClean="0"/>
              <a:t> </a:t>
            </a:r>
            <a:r>
              <a:rPr lang="sr-Latn-RS" dirty="0" err="1" smtClean="0"/>
              <a:t>professor</a:t>
            </a:r>
            <a:r>
              <a:rPr lang="sr-Latn-RS" dirty="0" smtClean="0"/>
              <a:t>, </a:t>
            </a:r>
            <a:r>
              <a:rPr lang="sr-Latn-RS" dirty="0" err="1" smtClean="0"/>
              <a:t>dean</a:t>
            </a:r>
            <a:r>
              <a:rPr lang="sr-Latn-RS" dirty="0" smtClean="0"/>
              <a:t> -</a:t>
            </a:r>
            <a:r>
              <a:rPr lang="en-US" dirty="0" smtClean="0"/>
              <a:t> AUB</a:t>
            </a:r>
            <a:r>
              <a:rPr lang="sr-Latn-RS" dirty="0" smtClean="0"/>
              <a:t> </a:t>
            </a:r>
            <a:r>
              <a:rPr lang="sr-Latn-RS" dirty="0" err="1" smtClean="0"/>
              <a:t>coordinator</a:t>
            </a:r>
            <a:endParaRPr lang="en-US" dirty="0" smtClean="0"/>
          </a:p>
          <a:p>
            <a:r>
              <a:rPr lang="sr-Latn-RS" dirty="0" err="1" smtClean="0"/>
              <a:t>PhD</a:t>
            </a:r>
            <a:r>
              <a:rPr lang="sr-Latn-RS" dirty="0" smtClean="0"/>
              <a:t>. Nataša Gospić, </a:t>
            </a:r>
            <a:r>
              <a:rPr lang="sr-Latn-RS" dirty="0" err="1" smtClean="0"/>
              <a:t>full</a:t>
            </a:r>
            <a:r>
              <a:rPr lang="sr-Latn-RS" dirty="0" smtClean="0"/>
              <a:t> </a:t>
            </a:r>
            <a:r>
              <a:rPr lang="sr-Latn-RS" dirty="0" err="1" smtClean="0"/>
              <a:t>professor</a:t>
            </a:r>
            <a:r>
              <a:rPr lang="sr-Latn-RS" dirty="0" smtClean="0"/>
              <a:t>, </a:t>
            </a:r>
            <a:r>
              <a:rPr lang="en-US" dirty="0" smtClean="0"/>
              <a:t>AUB </a:t>
            </a:r>
            <a:r>
              <a:rPr lang="sr-Latn-RS" dirty="0" err="1" smtClean="0"/>
              <a:t>project</a:t>
            </a:r>
            <a:r>
              <a:rPr lang="sr-Latn-RS" dirty="0" smtClean="0"/>
              <a:t> </a:t>
            </a:r>
            <a:r>
              <a:rPr lang="sr-Latn-RS" dirty="0" err="1" smtClean="0"/>
              <a:t>manager</a:t>
            </a:r>
            <a:endParaRPr lang="sr-Latn-RS" dirty="0" smtClean="0"/>
          </a:p>
          <a:p>
            <a:r>
              <a:rPr lang="sr-Latn-RS" dirty="0" smtClean="0"/>
              <a:t>Mr. Marija Vuković, senior lecturer</a:t>
            </a:r>
          </a:p>
          <a:p>
            <a:r>
              <a:rPr lang="sr-Latn-RS" dirty="0" smtClean="0"/>
              <a:t>Mr. Marko Asanović, teaching associate</a:t>
            </a:r>
          </a:p>
          <a:p>
            <a:r>
              <a:rPr lang="sr-Latn-RS" dirty="0" smtClean="0"/>
              <a:t>Mr. Ivana Buzdovan, teaching associate</a:t>
            </a:r>
          </a:p>
          <a:p>
            <a:r>
              <a:rPr lang="sr-Latn-RS" dirty="0" smtClean="0"/>
              <a:t>Miroslav Zečević, student</a:t>
            </a:r>
            <a:endParaRPr lang="en-GB" dirty="0"/>
          </a:p>
        </p:txBody>
      </p:sp>
    </p:spTree>
    <p:extLst>
      <p:ext uri="{BB962C8B-B14F-4D97-AF65-F5344CB8AC3E}">
        <p14:creationId xmlns:p14="http://schemas.microsoft.com/office/powerpoint/2010/main" val="3226794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Results of d1.2</a:t>
            </a:r>
            <a:br>
              <a:rPr lang="sr-Latn-RS" dirty="0" smtClean="0"/>
            </a:br>
            <a:r>
              <a:rPr lang="sr-Latn-RS" sz="2700" dirty="0" smtClean="0"/>
              <a:t/>
            </a:r>
            <a:br>
              <a:rPr lang="sr-Latn-RS" sz="2700" dirty="0" smtClean="0"/>
            </a:br>
            <a:r>
              <a:rPr lang="en-US" sz="2000" dirty="0" smtClean="0"/>
              <a:t>E-learning </a:t>
            </a:r>
            <a:r>
              <a:rPr lang="en-US" sz="2000" dirty="0"/>
              <a:t>organization in </a:t>
            </a:r>
            <a:r>
              <a:rPr lang="sr-Latn-RS" sz="2000" dirty="0" smtClean="0"/>
              <a:t>Faculty of traffic, communication and logistics</a:t>
            </a:r>
            <a:endParaRPr lang="en-GB" sz="2000" dirty="0"/>
          </a:p>
        </p:txBody>
      </p:sp>
      <p:sp>
        <p:nvSpPr>
          <p:cNvPr id="3" name="Content Placeholder 2"/>
          <p:cNvSpPr>
            <a:spLocks noGrp="1"/>
          </p:cNvSpPr>
          <p:nvPr>
            <p:ph idx="1"/>
          </p:nvPr>
        </p:nvSpPr>
        <p:spPr/>
        <p:txBody>
          <a:bodyPr/>
          <a:lstStyle/>
          <a:p>
            <a:r>
              <a:rPr lang="sr-Latn-RS" dirty="0" smtClean="0"/>
              <a:t>E-Learning strategy is presented in </a:t>
            </a:r>
            <a:r>
              <a:rPr lang="en-US" dirty="0" smtClean="0"/>
              <a:t>several </a:t>
            </a:r>
            <a:r>
              <a:rPr lang="sr-Latn-RS" dirty="0" err="1" smtClean="0"/>
              <a:t>document</a:t>
            </a:r>
            <a:r>
              <a:rPr lang="sr-Latn-RS" dirty="0" smtClean="0"/>
              <a:t>, including </a:t>
            </a:r>
            <a:r>
              <a:rPr lang="sl-SI" dirty="0"/>
              <a:t>annual Action Plan for the implementation of the Strategy for control and quality assurance of the </a:t>
            </a:r>
            <a:r>
              <a:rPr lang="sl-SI" dirty="0" smtClean="0"/>
              <a:t>Faculty</a:t>
            </a:r>
            <a:r>
              <a:rPr lang="en-US" dirty="0" smtClean="0"/>
              <a:t>;</a:t>
            </a:r>
            <a:endParaRPr lang="sl-SI" dirty="0" smtClean="0"/>
          </a:p>
          <a:p>
            <a:r>
              <a:rPr lang="sl-SI" dirty="0" smtClean="0"/>
              <a:t>Learning Management System „Moodle“ is implemented</a:t>
            </a:r>
            <a:r>
              <a:rPr lang="en-US" dirty="0" smtClean="0"/>
              <a:t>;</a:t>
            </a:r>
            <a:endParaRPr lang="sl-SI" dirty="0" smtClean="0"/>
          </a:p>
          <a:p>
            <a:r>
              <a:rPr lang="sl-SI" dirty="0" smtClean="0"/>
              <a:t>Prof. PhD. Nataša Gospić, as </a:t>
            </a:r>
            <a:r>
              <a:rPr lang="sl-SI" dirty="0"/>
              <a:t>Vice-Dean for undergraduate and master </a:t>
            </a:r>
            <a:r>
              <a:rPr lang="sl-SI" dirty="0" smtClean="0"/>
              <a:t>studies </a:t>
            </a:r>
            <a:r>
              <a:rPr lang="sl-SI" dirty="0"/>
              <a:t>is in charge of monitoring the implementation </a:t>
            </a:r>
            <a:r>
              <a:rPr lang="sl-SI" dirty="0" smtClean="0"/>
              <a:t>of e-Learning activities</a:t>
            </a:r>
            <a:r>
              <a:rPr lang="en-US" dirty="0" smtClean="0"/>
              <a:t>;</a:t>
            </a:r>
            <a:r>
              <a:rPr lang="sl-SI" dirty="0" smtClean="0"/>
              <a:t> </a:t>
            </a:r>
            <a:endParaRPr lang="en-GB" dirty="0"/>
          </a:p>
        </p:txBody>
      </p:sp>
    </p:spTree>
    <p:extLst>
      <p:ext uri="{BB962C8B-B14F-4D97-AF65-F5344CB8AC3E}">
        <p14:creationId xmlns:p14="http://schemas.microsoft.com/office/powerpoint/2010/main" val="1137872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z="2900" dirty="0">
                <a:solidFill>
                  <a:prstClr val="black"/>
                </a:solidFill>
              </a:rPr>
              <a:t>Results of d1.2</a:t>
            </a:r>
            <a:br>
              <a:rPr lang="sr-Latn-RS" sz="2900" dirty="0">
                <a:solidFill>
                  <a:prstClr val="black"/>
                </a:solidFill>
              </a:rPr>
            </a:br>
            <a:r>
              <a:rPr lang="sr-Latn-RS" sz="2400" dirty="0">
                <a:solidFill>
                  <a:prstClr val="black"/>
                </a:solidFill>
              </a:rPr>
              <a:t/>
            </a:r>
            <a:br>
              <a:rPr lang="sr-Latn-RS" sz="2400" dirty="0">
                <a:solidFill>
                  <a:prstClr val="black"/>
                </a:solidFill>
              </a:rPr>
            </a:br>
            <a:r>
              <a:rPr lang="en-US" sz="1800" dirty="0">
                <a:solidFill>
                  <a:prstClr val="black"/>
                </a:solidFill>
              </a:rPr>
              <a:t>E-learning organization in </a:t>
            </a:r>
            <a:r>
              <a:rPr lang="sr-Latn-RS" sz="1800" dirty="0">
                <a:solidFill>
                  <a:prstClr val="black"/>
                </a:solidFill>
              </a:rPr>
              <a:t>Faculty of traffic, communication and logistics</a:t>
            </a:r>
            <a:endParaRPr lang="en-GB" dirty="0"/>
          </a:p>
        </p:txBody>
      </p:sp>
      <p:sp>
        <p:nvSpPr>
          <p:cNvPr id="3" name="Content Placeholder 2"/>
          <p:cNvSpPr>
            <a:spLocks noGrp="1"/>
          </p:cNvSpPr>
          <p:nvPr>
            <p:ph idx="1"/>
          </p:nvPr>
        </p:nvSpPr>
        <p:spPr/>
        <p:txBody>
          <a:bodyPr>
            <a:normAutofit/>
          </a:bodyPr>
          <a:lstStyle/>
          <a:p>
            <a:r>
              <a:rPr lang="sl-SI" dirty="0"/>
              <a:t>Department of Electronic </a:t>
            </a:r>
            <a:r>
              <a:rPr lang="sl-SI" dirty="0" smtClean="0"/>
              <a:t>Communications as a unit is tasked to  </a:t>
            </a:r>
            <a:r>
              <a:rPr lang="sl-SI" dirty="0"/>
              <a:t>identify  the goals and to improve </a:t>
            </a:r>
            <a:r>
              <a:rPr lang="sl-SI" dirty="0" smtClean="0"/>
              <a:t>e-learning </a:t>
            </a:r>
            <a:r>
              <a:rPr lang="sl-SI" dirty="0"/>
              <a:t>by defining the methods of quality assurance and, controlling  of </a:t>
            </a:r>
            <a:r>
              <a:rPr lang="sl-SI" dirty="0" smtClean="0"/>
              <a:t>e-teaching.</a:t>
            </a:r>
          </a:p>
          <a:p>
            <a:r>
              <a:rPr lang="sl-SI" dirty="0" smtClean="0"/>
              <a:t>Task of maintaining the platform and providing technical access to platform for both teachesr and students is outsourced to external company.</a:t>
            </a:r>
          </a:p>
          <a:p>
            <a:r>
              <a:rPr lang="sl-SI" dirty="0"/>
              <a:t>Department of Electronic Communications is in charge of maintaining and improving the </a:t>
            </a:r>
            <a:r>
              <a:rPr lang="sl-SI" dirty="0" smtClean="0"/>
              <a:t>the </a:t>
            </a:r>
            <a:r>
              <a:rPr lang="sl-SI" dirty="0"/>
              <a:t>platform, </a:t>
            </a:r>
            <a:r>
              <a:rPr lang="sl-SI" dirty="0" smtClean="0"/>
              <a:t>in term of modules and functionalities </a:t>
            </a:r>
            <a:r>
              <a:rPr lang="sl-SI" dirty="0"/>
              <a:t>of the </a:t>
            </a:r>
            <a:r>
              <a:rPr lang="sl-SI" dirty="0" smtClean="0"/>
              <a:t>platform, as well as administrating the content.</a:t>
            </a:r>
            <a:endParaRPr lang="en-GB" dirty="0"/>
          </a:p>
        </p:txBody>
      </p:sp>
    </p:spTree>
    <p:extLst>
      <p:ext uri="{BB962C8B-B14F-4D97-AF65-F5344CB8AC3E}">
        <p14:creationId xmlns:p14="http://schemas.microsoft.com/office/powerpoint/2010/main" val="2085081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sz="2600" dirty="0">
                <a:solidFill>
                  <a:prstClr val="black"/>
                </a:solidFill>
              </a:rPr>
              <a:t>Results of d1.2</a:t>
            </a:r>
            <a:br>
              <a:rPr lang="sr-Latn-RS" sz="2600" dirty="0">
                <a:solidFill>
                  <a:prstClr val="black"/>
                </a:solidFill>
              </a:rPr>
            </a:br>
            <a:r>
              <a:rPr lang="sr-Latn-RS" sz="2200" dirty="0">
                <a:solidFill>
                  <a:prstClr val="black"/>
                </a:solidFill>
              </a:rPr>
              <a:t/>
            </a:r>
            <a:br>
              <a:rPr lang="sr-Latn-RS" sz="2200" dirty="0">
                <a:solidFill>
                  <a:prstClr val="black"/>
                </a:solidFill>
              </a:rPr>
            </a:br>
            <a:r>
              <a:rPr lang="en-US" sz="1800" dirty="0"/>
              <a:t>Learning Management Systems (LMS)</a:t>
            </a:r>
            <a:r>
              <a:rPr lang="en-US" sz="1800" dirty="0" smtClean="0">
                <a:solidFill>
                  <a:prstClr val="black"/>
                </a:solidFill>
              </a:rPr>
              <a:t> </a:t>
            </a:r>
            <a:r>
              <a:rPr lang="en-US" sz="1800" dirty="0">
                <a:solidFill>
                  <a:prstClr val="black"/>
                </a:solidFill>
              </a:rPr>
              <a:t>in </a:t>
            </a:r>
            <a:r>
              <a:rPr lang="sr-Latn-RS" sz="1800" dirty="0">
                <a:solidFill>
                  <a:prstClr val="black"/>
                </a:solidFill>
              </a:rPr>
              <a:t>Faculty of traffic, communication and logistics</a:t>
            </a:r>
            <a:endParaRPr lang="en-GB" sz="1800" dirty="0"/>
          </a:p>
        </p:txBody>
      </p:sp>
      <p:sp>
        <p:nvSpPr>
          <p:cNvPr id="3" name="Content Placeholder 2"/>
          <p:cNvSpPr>
            <a:spLocks noGrp="1"/>
          </p:cNvSpPr>
          <p:nvPr>
            <p:ph idx="1"/>
          </p:nvPr>
        </p:nvSpPr>
        <p:spPr/>
        <p:txBody>
          <a:bodyPr/>
          <a:lstStyle/>
          <a:p>
            <a:r>
              <a:rPr lang="sr-Latn-ME" dirty="0"/>
              <a:t>The Faculty for  </a:t>
            </a:r>
            <a:r>
              <a:rPr lang="sl-SI" dirty="0"/>
              <a:t>Traffic</a:t>
            </a:r>
            <a:r>
              <a:rPr lang="sr-Latn-ME" dirty="0"/>
              <a:t>, Communications and Logistics, Budva uses the Moodle Learning </a:t>
            </a:r>
            <a:r>
              <a:rPr lang="sr-Latn-ME" dirty="0" smtClean="0"/>
              <a:t>Management System</a:t>
            </a:r>
          </a:p>
          <a:p>
            <a:r>
              <a:rPr lang="sr-Latn-ME" dirty="0"/>
              <a:t>The Moodle platform </a:t>
            </a:r>
            <a:r>
              <a:rPr lang="sr-Latn-ME" dirty="0" smtClean="0"/>
              <a:t/>
            </a:r>
            <a:br>
              <a:rPr lang="sr-Latn-ME" dirty="0" smtClean="0"/>
            </a:br>
            <a:r>
              <a:rPr lang="sr-Latn-ME" dirty="0" smtClean="0"/>
              <a:t>environment </a:t>
            </a:r>
            <a:r>
              <a:rPr lang="sr-Latn-ME" dirty="0"/>
              <a:t>is designed </a:t>
            </a:r>
            <a:r>
              <a:rPr lang="sr-Latn-ME" dirty="0" smtClean="0"/>
              <a:t/>
            </a:r>
            <a:br>
              <a:rPr lang="sr-Latn-ME" dirty="0" smtClean="0"/>
            </a:br>
            <a:r>
              <a:rPr lang="sr-Latn-ME" dirty="0" smtClean="0"/>
              <a:t>in </a:t>
            </a:r>
            <a:r>
              <a:rPr lang="sr-Latn-ME" dirty="0"/>
              <a:t>the form of a portal.</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428" y="2770700"/>
            <a:ext cx="7053118" cy="3754791"/>
          </a:xfrm>
          <a:prstGeom prst="rect">
            <a:avLst/>
          </a:prstGeom>
        </p:spPr>
      </p:pic>
    </p:spTree>
    <p:extLst>
      <p:ext uri="{BB962C8B-B14F-4D97-AF65-F5344CB8AC3E}">
        <p14:creationId xmlns:p14="http://schemas.microsoft.com/office/powerpoint/2010/main" val="1695291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en-US" sz="1600" dirty="0">
                <a:solidFill>
                  <a:prstClr val="black"/>
                </a:solidFill>
              </a:rPr>
              <a:t>Learning Management Systems (LMS) in </a:t>
            </a:r>
            <a:r>
              <a:rPr lang="sr-Latn-RS" sz="1600" dirty="0">
                <a:solidFill>
                  <a:prstClr val="black"/>
                </a:solidFill>
              </a:rPr>
              <a:t>Faculty of traffic, communication and logistics</a:t>
            </a:r>
            <a:endParaRPr lang="en-GB" dirty="0"/>
          </a:p>
        </p:txBody>
      </p:sp>
      <p:sp>
        <p:nvSpPr>
          <p:cNvPr id="3" name="Content Placeholder 2"/>
          <p:cNvSpPr>
            <a:spLocks noGrp="1"/>
          </p:cNvSpPr>
          <p:nvPr>
            <p:ph idx="1"/>
          </p:nvPr>
        </p:nvSpPr>
        <p:spPr/>
        <p:txBody>
          <a:bodyPr>
            <a:normAutofit/>
          </a:bodyPr>
          <a:lstStyle/>
          <a:p>
            <a:r>
              <a:rPr lang="sr-Latn-ME" dirty="0"/>
              <a:t>The security of the FSKL Moodle platform is </a:t>
            </a:r>
            <a:r>
              <a:rPr lang="sr-Latn-ME" dirty="0" err="1" smtClean="0"/>
              <a:t>the</a:t>
            </a:r>
            <a:r>
              <a:rPr lang="sr-Latn-ME" dirty="0" smtClean="0"/>
              <a:t> </a:t>
            </a:r>
            <a:r>
              <a:rPr lang="sr-Latn-ME" dirty="0" err="1" smtClean="0"/>
              <a:t>issue</a:t>
            </a:r>
            <a:r>
              <a:rPr lang="sr-Latn-ME" dirty="0" smtClean="0"/>
              <a:t> </a:t>
            </a:r>
            <a:r>
              <a:rPr lang="sr-Latn-ME" dirty="0" err="1" smtClean="0"/>
              <a:t>with</a:t>
            </a:r>
            <a:r>
              <a:rPr lang="sr-Latn-ME" dirty="0" smtClean="0"/>
              <a:t> </a:t>
            </a:r>
            <a:r>
              <a:rPr lang="sr-Latn-ME" dirty="0" err="1" smtClean="0"/>
              <a:t>very</a:t>
            </a:r>
            <a:r>
              <a:rPr lang="sr-Latn-ME" dirty="0" smtClean="0"/>
              <a:t> </a:t>
            </a:r>
            <a:r>
              <a:rPr lang="sr-Latn-ME" dirty="0"/>
              <a:t>high level</a:t>
            </a:r>
            <a:r>
              <a:rPr lang="sr-Latn-ME" dirty="0" smtClean="0"/>
              <a:t>.</a:t>
            </a:r>
          </a:p>
          <a:p>
            <a:endParaRPr lang="sr-Latn-ME" dirty="0" smtClean="0"/>
          </a:p>
          <a:p>
            <a:r>
              <a:rPr lang="sr-Latn-ME" dirty="0"/>
              <a:t>The user accesses the system via a username and </a:t>
            </a:r>
            <a:r>
              <a:rPr lang="sr-Latn-ME" dirty="0" smtClean="0"/>
              <a:t>password using any internet browser.</a:t>
            </a:r>
          </a:p>
          <a:p>
            <a:endParaRPr lang="sr-Latn-ME" dirty="0" smtClean="0"/>
          </a:p>
          <a:p>
            <a:r>
              <a:rPr lang="sr-Latn-ME" dirty="0"/>
              <a:t>The privileges of the System themselves are determined by the user roles assigned to the participants.</a:t>
            </a:r>
            <a:endParaRPr lang="sr-Latn-ME" dirty="0" smtClean="0"/>
          </a:p>
          <a:p>
            <a:endParaRPr lang="en-GB" dirty="0"/>
          </a:p>
        </p:txBody>
      </p:sp>
    </p:spTree>
    <p:extLst>
      <p:ext uri="{BB962C8B-B14F-4D97-AF65-F5344CB8AC3E}">
        <p14:creationId xmlns:p14="http://schemas.microsoft.com/office/powerpoint/2010/main" val="3042575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7260" y="137377"/>
            <a:ext cx="9603275" cy="1049235"/>
          </a:xfrm>
        </p:spPr>
        <p:txBody>
          <a:bodyPr>
            <a:normAutofit/>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en-US" sz="1600" dirty="0">
                <a:solidFill>
                  <a:prstClr val="black"/>
                </a:solidFill>
              </a:rPr>
              <a:t>Learning Management Systems (LMS) in </a:t>
            </a:r>
            <a:r>
              <a:rPr lang="sr-Latn-RS" sz="1600" dirty="0">
                <a:solidFill>
                  <a:prstClr val="black"/>
                </a:solidFill>
              </a:rPr>
              <a:t>Faculty of traffic, communication and logistics</a:t>
            </a:r>
            <a:endParaRPr lang="en-GB" dirty="0"/>
          </a:p>
        </p:txBody>
      </p:sp>
      <p:sp>
        <p:nvSpPr>
          <p:cNvPr id="3" name="Content Placeholder 2"/>
          <p:cNvSpPr>
            <a:spLocks noGrp="1"/>
          </p:cNvSpPr>
          <p:nvPr>
            <p:ph idx="1"/>
          </p:nvPr>
        </p:nvSpPr>
        <p:spPr>
          <a:xfrm>
            <a:off x="1407261" y="1074322"/>
            <a:ext cx="9603275" cy="3450613"/>
          </a:xfrm>
        </p:spPr>
        <p:txBody>
          <a:bodyPr>
            <a:normAutofit/>
          </a:bodyPr>
          <a:lstStyle/>
          <a:p>
            <a:r>
              <a:rPr lang="sr-Latn-ME" dirty="0" err="1" smtClean="0"/>
              <a:t>Reporting</a:t>
            </a:r>
            <a:r>
              <a:rPr lang="sr-Latn-ME" dirty="0" smtClean="0"/>
              <a:t> </a:t>
            </a:r>
            <a:r>
              <a:rPr lang="sr-Latn-ME" dirty="0" err="1" smtClean="0"/>
              <a:t>functionality</a:t>
            </a:r>
            <a:r>
              <a:rPr lang="sr-Latn-ME" dirty="0" smtClean="0"/>
              <a:t>  </a:t>
            </a:r>
            <a:r>
              <a:rPr lang="en-US" dirty="0" smtClean="0"/>
              <a:t>is provided by</a:t>
            </a:r>
            <a:r>
              <a:rPr lang="sr-Latn-ME" dirty="0" smtClean="0"/>
              <a:t> the platform. It can generate reports on System access as well as results of the educational </a:t>
            </a:r>
            <a:r>
              <a:rPr lang="sr-Latn-ME" dirty="0" err="1" smtClean="0"/>
              <a:t>process</a:t>
            </a:r>
            <a:r>
              <a:rPr lang="sr-Latn-ME" dirty="0" smtClean="0"/>
              <a:t>.</a:t>
            </a:r>
            <a:endParaRPr lang="en-US" dirty="0" smtClean="0"/>
          </a:p>
          <a:p>
            <a:r>
              <a:rPr lang="sl-SI" dirty="0"/>
              <a:t>The reports themselves can be exported in various </a:t>
            </a:r>
            <a:r>
              <a:rPr lang="sl-SI" dirty="0" smtClean="0"/>
              <a:t>formats</a:t>
            </a:r>
            <a:r>
              <a:rPr lang="en-US" dirty="0" smtClean="0"/>
              <a:t>.</a:t>
            </a:r>
            <a:endParaRPr lang="en-US" dirty="0"/>
          </a:p>
          <a:p>
            <a:endParaRPr lang="sr-Latn-ME" dirty="0" smtClean="0"/>
          </a:p>
        </p:txBody>
      </p:sp>
      <p:pic>
        <p:nvPicPr>
          <p:cNvPr id="4" name="Picture 3"/>
          <p:cNvPicPr>
            <a:picLocks noChangeAspect="1"/>
          </p:cNvPicPr>
          <p:nvPr/>
        </p:nvPicPr>
        <p:blipFill>
          <a:blip r:embed="rId2"/>
          <a:stretch>
            <a:fillRect/>
          </a:stretch>
        </p:blipFill>
        <p:spPr>
          <a:xfrm>
            <a:off x="0" y="2542265"/>
            <a:ext cx="6031346" cy="3207694"/>
          </a:xfrm>
          <a:prstGeom prst="rect">
            <a:avLst/>
          </a:prstGeom>
        </p:spPr>
      </p:pic>
      <p:pic>
        <p:nvPicPr>
          <p:cNvPr id="5" name="Picture 4"/>
          <p:cNvPicPr>
            <a:picLocks noChangeAspect="1"/>
          </p:cNvPicPr>
          <p:nvPr/>
        </p:nvPicPr>
        <p:blipFill>
          <a:blip r:embed="rId3"/>
          <a:stretch>
            <a:fillRect/>
          </a:stretch>
        </p:blipFill>
        <p:spPr>
          <a:xfrm>
            <a:off x="6208898" y="2672924"/>
            <a:ext cx="6049818" cy="3207664"/>
          </a:xfrm>
          <a:prstGeom prst="rect">
            <a:avLst/>
          </a:prstGeom>
        </p:spPr>
      </p:pic>
    </p:spTree>
    <p:extLst>
      <p:ext uri="{BB962C8B-B14F-4D97-AF65-F5344CB8AC3E}">
        <p14:creationId xmlns:p14="http://schemas.microsoft.com/office/powerpoint/2010/main" val="1898030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en-GB" sz="1600" dirty="0">
                <a:solidFill>
                  <a:prstClr val="black"/>
                </a:solidFill>
              </a:rPr>
              <a:t>Videoconferencing (remote or online lectures, laboratory work, auditoria work)</a:t>
            </a:r>
            <a:endParaRPr lang="en-GB" dirty="0"/>
          </a:p>
        </p:txBody>
      </p:sp>
      <p:sp>
        <p:nvSpPr>
          <p:cNvPr id="3" name="Content Placeholder 2"/>
          <p:cNvSpPr>
            <a:spLocks noGrp="1"/>
          </p:cNvSpPr>
          <p:nvPr>
            <p:ph idx="1"/>
          </p:nvPr>
        </p:nvSpPr>
        <p:spPr/>
        <p:txBody>
          <a:bodyPr>
            <a:normAutofit lnSpcReduction="10000"/>
          </a:bodyPr>
          <a:lstStyle/>
          <a:p>
            <a:r>
              <a:rPr lang="sl-SI" dirty="0" smtClean="0"/>
              <a:t>FSKL </a:t>
            </a:r>
            <a:r>
              <a:rPr lang="sl-SI" dirty="0"/>
              <a:t>uses Zoom video conferencing software, the implementation of which has started mainly due to the overall situation with the Covid 19 virus</a:t>
            </a:r>
            <a:r>
              <a:rPr lang="sl-SI" dirty="0" smtClean="0"/>
              <a:t>.</a:t>
            </a:r>
          </a:p>
          <a:p>
            <a:endParaRPr lang="sl-SI" dirty="0" smtClean="0"/>
          </a:p>
          <a:p>
            <a:r>
              <a:rPr lang="sl-SI" dirty="0"/>
              <a:t>FSKL began to explore the possibility of connecting the </a:t>
            </a:r>
            <a:r>
              <a:rPr lang="en-US" dirty="0" smtClean="0"/>
              <a:t>Zoom </a:t>
            </a:r>
            <a:r>
              <a:rPr lang="sl-SI" dirty="0" smtClean="0"/>
              <a:t>system </a:t>
            </a:r>
            <a:r>
              <a:rPr lang="sl-SI" dirty="0"/>
              <a:t>with </a:t>
            </a:r>
            <a:r>
              <a:rPr lang="sl-SI" dirty="0" smtClean="0"/>
              <a:t>applied </a:t>
            </a:r>
            <a:r>
              <a:rPr lang="sl-SI" dirty="0"/>
              <a:t>Moodle platform and video conferencing tools to automate these </a:t>
            </a:r>
            <a:r>
              <a:rPr lang="sl-SI" dirty="0" smtClean="0"/>
              <a:t>activities.</a:t>
            </a:r>
          </a:p>
          <a:p>
            <a:endParaRPr lang="sl-SI" dirty="0" smtClean="0"/>
          </a:p>
          <a:p>
            <a:r>
              <a:rPr lang="sl-SI" dirty="0" smtClean="0"/>
              <a:t>FSKL</a:t>
            </a:r>
            <a:r>
              <a:rPr lang="en-US" dirty="0" smtClean="0"/>
              <a:t> plan is</a:t>
            </a:r>
            <a:r>
              <a:rPr lang="sl-SI" dirty="0" smtClean="0"/>
              <a:t> </a:t>
            </a:r>
            <a:r>
              <a:rPr lang="sl-SI" dirty="0"/>
              <a:t>to provide the necessary conditions for conducting </a:t>
            </a:r>
            <a:r>
              <a:rPr lang="en-US" dirty="0" smtClean="0"/>
              <a:t>e-</a:t>
            </a:r>
            <a:r>
              <a:rPr lang="sl-SI" dirty="0" smtClean="0"/>
              <a:t>lectures </a:t>
            </a:r>
            <a:r>
              <a:rPr lang="sl-SI" dirty="0"/>
              <a:t>from the Faculty building, with the possibility of a hybrid way </a:t>
            </a:r>
            <a:r>
              <a:rPr lang="sl-SI" dirty="0" smtClean="0"/>
              <a:t>lectur</a:t>
            </a:r>
            <a:r>
              <a:rPr lang="en-US" dirty="0" err="1" smtClean="0"/>
              <a:t>ing</a:t>
            </a:r>
            <a:r>
              <a:rPr lang="sl-SI" dirty="0" smtClean="0"/>
              <a:t>.</a:t>
            </a:r>
            <a:endParaRPr lang="sr-Latn-ME" dirty="0" smtClean="0"/>
          </a:p>
        </p:txBody>
      </p:sp>
    </p:spTree>
    <p:extLst>
      <p:ext uri="{BB962C8B-B14F-4D97-AF65-F5344CB8AC3E}">
        <p14:creationId xmlns:p14="http://schemas.microsoft.com/office/powerpoint/2010/main" val="3228259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sr-Latn-RS" sz="1600" dirty="0" smtClean="0">
                <a:solidFill>
                  <a:prstClr val="black"/>
                </a:solidFill>
              </a:rPr>
              <a:t>Colaborative platforms</a:t>
            </a:r>
            <a:endParaRPr lang="en-GB" dirty="0"/>
          </a:p>
        </p:txBody>
      </p:sp>
      <p:sp>
        <p:nvSpPr>
          <p:cNvPr id="3" name="Content Placeholder 2"/>
          <p:cNvSpPr>
            <a:spLocks noGrp="1"/>
          </p:cNvSpPr>
          <p:nvPr>
            <p:ph idx="1"/>
          </p:nvPr>
        </p:nvSpPr>
        <p:spPr/>
        <p:txBody>
          <a:bodyPr>
            <a:normAutofit/>
          </a:bodyPr>
          <a:lstStyle/>
          <a:p>
            <a:r>
              <a:rPr lang="sl-SI" dirty="0" smtClean="0"/>
              <a:t>FSKL </a:t>
            </a:r>
            <a:r>
              <a:rPr lang="sl-SI" dirty="0"/>
              <a:t>uses Google drive to share e-learning materials, which are significantly large and are not able to be supported the by Moodle system.</a:t>
            </a:r>
            <a:endParaRPr lang="sl-SI" dirty="0" smtClean="0"/>
          </a:p>
          <a:p>
            <a:endParaRPr lang="sl-SI" dirty="0" smtClean="0"/>
          </a:p>
          <a:p>
            <a:r>
              <a:rPr lang="sl-SI" dirty="0" smtClean="0"/>
              <a:t>Moodle </a:t>
            </a:r>
            <a:r>
              <a:rPr lang="sl-SI" dirty="0"/>
              <a:t>allows the installation of large files, but this restriction primarily comes from the </a:t>
            </a:r>
            <a:r>
              <a:rPr lang="en-US" dirty="0" smtClean="0"/>
              <a:t>host </a:t>
            </a:r>
            <a:r>
              <a:rPr lang="sl-SI" dirty="0" smtClean="0"/>
              <a:t>server </a:t>
            </a:r>
            <a:r>
              <a:rPr lang="sl-SI" dirty="0"/>
              <a:t>side, where FSKL is limited by the space on the server where the Moodle platform is located.</a:t>
            </a:r>
            <a:endParaRPr lang="sr-Latn-ME" dirty="0" smtClean="0"/>
          </a:p>
        </p:txBody>
      </p:sp>
    </p:spTree>
    <p:extLst>
      <p:ext uri="{BB962C8B-B14F-4D97-AF65-F5344CB8AC3E}">
        <p14:creationId xmlns:p14="http://schemas.microsoft.com/office/powerpoint/2010/main" val="1915582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en-GB" sz="1600" dirty="0">
                <a:solidFill>
                  <a:prstClr val="black"/>
                </a:solidFill>
              </a:rPr>
              <a:t>Exams and Knowledge assessment platforms, proctoring systems</a:t>
            </a:r>
            <a:endParaRPr lang="en-GB" dirty="0"/>
          </a:p>
        </p:txBody>
      </p:sp>
      <p:sp>
        <p:nvSpPr>
          <p:cNvPr id="3" name="Content Placeholder 2"/>
          <p:cNvSpPr>
            <a:spLocks noGrp="1"/>
          </p:cNvSpPr>
          <p:nvPr>
            <p:ph idx="1"/>
          </p:nvPr>
        </p:nvSpPr>
        <p:spPr/>
        <p:txBody>
          <a:bodyPr>
            <a:normAutofit fontScale="92500" lnSpcReduction="20000"/>
          </a:bodyPr>
          <a:lstStyle/>
          <a:p>
            <a:r>
              <a:rPr lang="sl-SI" dirty="0"/>
              <a:t>In accordance with the Law on Higher Education, exams can be performed only within the Faculty </a:t>
            </a:r>
            <a:r>
              <a:rPr lang="sl-SI" dirty="0" smtClean="0"/>
              <a:t>premises</a:t>
            </a:r>
            <a:r>
              <a:rPr lang="en-US" dirty="0"/>
              <a:t>;</a:t>
            </a:r>
            <a:endParaRPr lang="sl-SI" dirty="0" smtClean="0"/>
          </a:p>
          <a:p>
            <a:endParaRPr lang="sl-SI" dirty="0" smtClean="0"/>
          </a:p>
          <a:p>
            <a:r>
              <a:rPr lang="sl-SI" dirty="0"/>
              <a:t>Minor knowledge tests are performed through tests and quizzes that exist within the subject are done using Moodle </a:t>
            </a:r>
            <a:r>
              <a:rPr lang="sl-SI" dirty="0" smtClean="0"/>
              <a:t>platform</a:t>
            </a:r>
            <a:r>
              <a:rPr lang="en-US" dirty="0" smtClean="0"/>
              <a:t>;</a:t>
            </a:r>
            <a:endParaRPr lang="sl-SI" dirty="0" smtClean="0"/>
          </a:p>
          <a:p>
            <a:endParaRPr lang="sl-SI" dirty="0" smtClean="0"/>
          </a:p>
          <a:p>
            <a:r>
              <a:rPr lang="sl-SI" dirty="0" smtClean="0"/>
              <a:t>FSKL </a:t>
            </a:r>
            <a:r>
              <a:rPr lang="en-US" dirty="0" smtClean="0"/>
              <a:t> team continually works on</a:t>
            </a:r>
            <a:r>
              <a:rPr lang="sl-SI" dirty="0" smtClean="0"/>
              <a:t> </a:t>
            </a:r>
            <a:r>
              <a:rPr lang="sl-SI" dirty="0"/>
              <a:t>further increase the security of this type of testing, so the integration of Safe Exam Browser with the learning support system is in </a:t>
            </a:r>
            <a:r>
              <a:rPr lang="sl-SI" dirty="0" smtClean="0"/>
              <a:t>considering to be used.</a:t>
            </a:r>
            <a:endParaRPr lang="sr-Latn-ME" dirty="0" smtClean="0"/>
          </a:p>
        </p:txBody>
      </p:sp>
    </p:spTree>
    <p:extLst>
      <p:ext uri="{BB962C8B-B14F-4D97-AF65-F5344CB8AC3E}">
        <p14:creationId xmlns:p14="http://schemas.microsoft.com/office/powerpoint/2010/main" val="15431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en-GB" sz="1600" dirty="0">
                <a:solidFill>
                  <a:prstClr val="black"/>
                </a:solidFill>
              </a:rPr>
              <a:t>Multimedia learning material storage (repository)</a:t>
            </a:r>
            <a:endParaRPr lang="en-GB" dirty="0"/>
          </a:p>
        </p:txBody>
      </p:sp>
      <p:sp>
        <p:nvSpPr>
          <p:cNvPr id="3" name="Content Placeholder 2"/>
          <p:cNvSpPr>
            <a:spLocks noGrp="1"/>
          </p:cNvSpPr>
          <p:nvPr>
            <p:ph idx="1"/>
          </p:nvPr>
        </p:nvSpPr>
        <p:spPr/>
        <p:txBody>
          <a:bodyPr>
            <a:normAutofit/>
          </a:bodyPr>
          <a:lstStyle/>
          <a:p>
            <a:r>
              <a:rPr lang="sl-SI" dirty="0"/>
              <a:t>The Faculty for Traffic, Communications and Logistics does not currently produce video material for </a:t>
            </a:r>
            <a:r>
              <a:rPr lang="sl-SI" dirty="0" smtClean="0"/>
              <a:t>e-learning.</a:t>
            </a:r>
          </a:p>
          <a:p>
            <a:endParaRPr lang="sl-SI" dirty="0" smtClean="0"/>
          </a:p>
          <a:p>
            <a:r>
              <a:rPr lang="sl-SI" dirty="0"/>
              <a:t>R</a:t>
            </a:r>
            <a:r>
              <a:rPr lang="sl-SI" dirty="0" smtClean="0"/>
              <a:t>ecording </a:t>
            </a:r>
            <a:r>
              <a:rPr lang="sl-SI" dirty="0"/>
              <a:t>lectures and producing video material is </a:t>
            </a:r>
            <a:r>
              <a:rPr lang="en-US" dirty="0" smtClean="0"/>
              <a:t>in the Action plan </a:t>
            </a:r>
            <a:r>
              <a:rPr lang="sl-SI" dirty="0" smtClean="0"/>
              <a:t>of </a:t>
            </a:r>
            <a:r>
              <a:rPr lang="sl-SI" dirty="0"/>
              <a:t>the Faculty in the up coming period.</a:t>
            </a:r>
            <a:endParaRPr lang="sl-SI" dirty="0" smtClean="0"/>
          </a:p>
        </p:txBody>
      </p:sp>
    </p:spTree>
    <p:extLst>
      <p:ext uri="{BB962C8B-B14F-4D97-AF65-F5344CB8AC3E}">
        <p14:creationId xmlns:p14="http://schemas.microsoft.com/office/powerpoint/2010/main" val="176269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About </a:t>
            </a:r>
            <a:br>
              <a:rPr lang="sr-Latn-RS" dirty="0" smtClean="0"/>
            </a:br>
            <a:r>
              <a:rPr lang="sr-Latn-RS" sz="2900" dirty="0" smtClean="0"/>
              <a:t>ADRIATIK UNIVERSITY BAR</a:t>
            </a:r>
            <a:endParaRPr lang="en-GB" sz="2900" dirty="0"/>
          </a:p>
        </p:txBody>
      </p:sp>
      <p:sp>
        <p:nvSpPr>
          <p:cNvPr id="3" name="Content Placeholder 2"/>
          <p:cNvSpPr>
            <a:spLocks noGrp="1"/>
          </p:cNvSpPr>
          <p:nvPr>
            <p:ph idx="1"/>
          </p:nvPr>
        </p:nvSpPr>
        <p:spPr/>
        <p:txBody>
          <a:bodyPr>
            <a:normAutofit fontScale="92500" lnSpcReduction="10000"/>
          </a:bodyPr>
          <a:lstStyle/>
          <a:p>
            <a:r>
              <a:rPr lang="sr-Latn-ME" b="1" dirty="0" smtClean="0"/>
              <a:t>Adriatik University Bar</a:t>
            </a:r>
            <a:r>
              <a:rPr lang="sr-Latn-ME" dirty="0"/>
              <a:t> </a:t>
            </a:r>
            <a:r>
              <a:rPr lang="sr-Latn-ME" dirty="0" smtClean="0"/>
              <a:t>has been founded in 2017 as Higher Education Institution with </a:t>
            </a:r>
            <a:r>
              <a:rPr lang="sr-Latn-ME" b="1" dirty="0" smtClean="0"/>
              <a:t>Mission</a:t>
            </a:r>
            <a:r>
              <a:rPr lang="sr-Latn-ME" dirty="0" smtClean="0"/>
              <a:t> to enable all students from Montenegro, West Balkans and World to acquire skills and knowledge nececary for their succesfull business carier.</a:t>
            </a:r>
            <a:endParaRPr lang="en-GB" dirty="0"/>
          </a:p>
          <a:p>
            <a:r>
              <a:rPr lang="sr-Latn-ME" b="1" dirty="0" smtClean="0"/>
              <a:t>University Adriatik Bar</a:t>
            </a:r>
            <a:r>
              <a:rPr lang="sr-Latn-ME" dirty="0" smtClean="0"/>
              <a:t>, has a mission to</a:t>
            </a:r>
            <a:r>
              <a:rPr lang="en-US" dirty="0" smtClean="0"/>
              <a:t> </a:t>
            </a:r>
            <a:r>
              <a:rPr lang="en-US" dirty="0"/>
              <a:t>grow into a modern and prestigious institution of higher education, integrated into the common academic space of Europe and the world</a:t>
            </a:r>
            <a:r>
              <a:rPr lang="en-US" dirty="0" smtClean="0"/>
              <a:t>.</a:t>
            </a:r>
            <a:r>
              <a:rPr lang="en-GB" dirty="0" smtClean="0"/>
              <a:t> </a:t>
            </a:r>
            <a:endParaRPr lang="sr-Latn-ME" dirty="0" smtClean="0"/>
          </a:p>
          <a:p>
            <a:r>
              <a:rPr lang="en-US" dirty="0"/>
              <a:t>One of the main points of recognition of the University are the internal centers for practical training and coaching by University units. The estimated number of students is projected at around 3,000 and the teaching staff at around 250.</a:t>
            </a:r>
            <a:r>
              <a:rPr lang="sr-Latn-ME" dirty="0"/>
              <a:t/>
            </a:r>
            <a:br>
              <a:rPr lang="sr-Latn-ME" dirty="0"/>
            </a:br>
            <a:r>
              <a:rPr lang="sr-Latn-ME" dirty="0"/>
              <a:t> </a:t>
            </a:r>
            <a:endParaRPr lang="sr-Latn-ME" b="1" dirty="0" smtClean="0"/>
          </a:p>
        </p:txBody>
      </p:sp>
    </p:spTree>
    <p:extLst>
      <p:ext uri="{BB962C8B-B14F-4D97-AF65-F5344CB8AC3E}">
        <p14:creationId xmlns:p14="http://schemas.microsoft.com/office/powerpoint/2010/main" val="472378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en-GB" sz="1600" dirty="0">
                <a:solidFill>
                  <a:prstClr val="black"/>
                </a:solidFill>
              </a:rPr>
              <a:t>E-learning, online learning accredited study programs</a:t>
            </a:r>
            <a:endParaRPr lang="en-GB" dirty="0"/>
          </a:p>
        </p:txBody>
      </p:sp>
      <p:sp>
        <p:nvSpPr>
          <p:cNvPr id="3" name="Content Placeholder 2"/>
          <p:cNvSpPr>
            <a:spLocks noGrp="1"/>
          </p:cNvSpPr>
          <p:nvPr>
            <p:ph idx="1"/>
          </p:nvPr>
        </p:nvSpPr>
        <p:spPr/>
        <p:txBody>
          <a:bodyPr>
            <a:normAutofit lnSpcReduction="10000"/>
          </a:bodyPr>
          <a:lstStyle/>
          <a:p>
            <a:r>
              <a:rPr lang="sl-SI" dirty="0"/>
              <a:t>The Faculty for Traffic, Communications and Logistics is currently not accredited to conduct distance </a:t>
            </a:r>
            <a:r>
              <a:rPr lang="sl-SI" dirty="0" smtClean="0"/>
              <a:t>learning.</a:t>
            </a:r>
          </a:p>
          <a:p>
            <a:endParaRPr lang="sl-SI" dirty="0" smtClean="0"/>
          </a:p>
          <a:p>
            <a:r>
              <a:rPr lang="sl-SI" dirty="0" smtClean="0"/>
              <a:t>The final </a:t>
            </a:r>
            <a:r>
              <a:rPr lang="sl-SI" dirty="0"/>
              <a:t>goal of the Faculty is to be accredited </a:t>
            </a:r>
            <a:r>
              <a:rPr lang="sl-SI" dirty="0" smtClean="0"/>
              <a:t>for these study programs when all the beforementioned </a:t>
            </a:r>
            <a:r>
              <a:rPr lang="sl-SI" dirty="0"/>
              <a:t>conditions are </a:t>
            </a:r>
            <a:r>
              <a:rPr lang="sl-SI" dirty="0" smtClean="0"/>
              <a:t>met.</a:t>
            </a:r>
          </a:p>
          <a:p>
            <a:endParaRPr lang="sl-SI" dirty="0" smtClean="0"/>
          </a:p>
          <a:p>
            <a:r>
              <a:rPr lang="sl-SI" dirty="0" smtClean="0"/>
              <a:t>The first condition is </a:t>
            </a:r>
            <a:r>
              <a:rPr lang="sl-SI" dirty="0"/>
              <a:t>digital-multimedia classroom from where lecturers will be able to produce video material, or to hold lectures at a distance</a:t>
            </a:r>
            <a:endParaRPr lang="sl-SI" dirty="0" smtClean="0"/>
          </a:p>
        </p:txBody>
      </p:sp>
    </p:spTree>
    <p:extLst>
      <p:ext uri="{BB962C8B-B14F-4D97-AF65-F5344CB8AC3E}">
        <p14:creationId xmlns:p14="http://schemas.microsoft.com/office/powerpoint/2010/main" val="3265967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300" dirty="0">
                <a:solidFill>
                  <a:prstClr val="black"/>
                </a:solidFill>
              </a:rPr>
              <a:t>Results of d1.2</a:t>
            </a:r>
            <a:br>
              <a:rPr lang="sr-Latn-RS" sz="2300" dirty="0">
                <a:solidFill>
                  <a:prstClr val="black"/>
                </a:solidFill>
              </a:rPr>
            </a:br>
            <a:r>
              <a:rPr lang="sr-Latn-RS" sz="2000" dirty="0">
                <a:solidFill>
                  <a:prstClr val="black"/>
                </a:solidFill>
              </a:rPr>
              <a:t/>
            </a:r>
            <a:br>
              <a:rPr lang="sr-Latn-RS" sz="2000" dirty="0">
                <a:solidFill>
                  <a:prstClr val="black"/>
                </a:solidFill>
              </a:rPr>
            </a:br>
            <a:r>
              <a:rPr lang="en-GB" sz="1600" dirty="0">
                <a:solidFill>
                  <a:prstClr val="black"/>
                </a:solidFill>
              </a:rPr>
              <a:t>E-learning enhancements for the students with disabilities</a:t>
            </a:r>
            <a:endParaRPr lang="en-GB" dirty="0"/>
          </a:p>
        </p:txBody>
      </p:sp>
      <p:sp>
        <p:nvSpPr>
          <p:cNvPr id="3" name="Content Placeholder 2"/>
          <p:cNvSpPr>
            <a:spLocks noGrp="1"/>
          </p:cNvSpPr>
          <p:nvPr>
            <p:ph idx="1"/>
          </p:nvPr>
        </p:nvSpPr>
        <p:spPr/>
        <p:txBody>
          <a:bodyPr>
            <a:normAutofit lnSpcReduction="10000"/>
          </a:bodyPr>
          <a:lstStyle/>
          <a:p>
            <a:r>
              <a:rPr lang="sl-SI" dirty="0" smtClean="0"/>
              <a:t>FSKL </a:t>
            </a:r>
            <a:r>
              <a:rPr lang="sl-SI" dirty="0"/>
              <a:t>does not currently have material that would be suitable for students with hearing impairments, </a:t>
            </a:r>
            <a:r>
              <a:rPr lang="sl-SI" dirty="0" smtClean="0"/>
              <a:t>or </a:t>
            </a:r>
            <a:r>
              <a:rPr lang="sl-SI" dirty="0"/>
              <a:t>the visually </a:t>
            </a:r>
            <a:r>
              <a:rPr lang="sl-SI" dirty="0" smtClean="0"/>
              <a:t>impaired</a:t>
            </a:r>
          </a:p>
          <a:p>
            <a:endParaRPr lang="sl-SI" dirty="0" smtClean="0"/>
          </a:p>
          <a:p>
            <a:r>
              <a:rPr lang="sl-SI" dirty="0"/>
              <a:t>T</a:t>
            </a:r>
            <a:r>
              <a:rPr lang="sl-SI" dirty="0" smtClean="0"/>
              <a:t>here </a:t>
            </a:r>
            <a:r>
              <a:rPr lang="sl-SI" dirty="0"/>
              <a:t>are no requirements or documents that oblige the Faculty to make e-learning platforms suitable for people with these types of disabilities</a:t>
            </a:r>
            <a:endParaRPr lang="sl-SI" dirty="0" smtClean="0"/>
          </a:p>
          <a:p>
            <a:endParaRPr lang="sl-SI" dirty="0" smtClean="0"/>
          </a:p>
          <a:p>
            <a:r>
              <a:rPr lang="sl-SI" dirty="0" smtClean="0"/>
              <a:t>Mission of FSKL is to make </a:t>
            </a:r>
            <a:r>
              <a:rPr lang="sl-SI" dirty="0"/>
              <a:t>knowledge available to everyone, so creating such material is one of the future tasks of our institution.</a:t>
            </a:r>
            <a:endParaRPr lang="sl-SI" dirty="0" smtClean="0"/>
          </a:p>
        </p:txBody>
      </p:sp>
    </p:spTree>
    <p:extLst>
      <p:ext uri="{BB962C8B-B14F-4D97-AF65-F5344CB8AC3E}">
        <p14:creationId xmlns:p14="http://schemas.microsoft.com/office/powerpoint/2010/main" val="1476404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Latn-RS" smtClean="0"/>
              <a:t>THANK YOU FOR YOUR ATTENTION</a:t>
            </a:r>
            <a:endParaRPr lang="en-GB"/>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42969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About </a:t>
            </a:r>
            <a:br>
              <a:rPr lang="sr-Latn-RS" dirty="0" smtClean="0"/>
            </a:br>
            <a:r>
              <a:rPr lang="sr-Latn-RS" sz="2900" dirty="0" smtClean="0"/>
              <a:t>ADRIATIK UNIVERSITY BAR</a:t>
            </a:r>
            <a:endParaRPr lang="en-GB" sz="2900" dirty="0"/>
          </a:p>
        </p:txBody>
      </p:sp>
      <p:sp>
        <p:nvSpPr>
          <p:cNvPr id="3" name="Content Placeholder 2"/>
          <p:cNvSpPr>
            <a:spLocks noGrp="1"/>
          </p:cNvSpPr>
          <p:nvPr>
            <p:ph idx="1"/>
          </p:nvPr>
        </p:nvSpPr>
        <p:spPr/>
        <p:txBody>
          <a:bodyPr>
            <a:normAutofit fontScale="92500" lnSpcReduction="20000"/>
          </a:bodyPr>
          <a:lstStyle/>
          <a:p>
            <a:r>
              <a:rPr lang="sr-Latn-ME" b="1" dirty="0" smtClean="0"/>
              <a:t>Adriatik University Bar</a:t>
            </a:r>
            <a:r>
              <a:rPr lang="sr-Latn-ME" dirty="0"/>
              <a:t> </a:t>
            </a:r>
            <a:r>
              <a:rPr lang="sr-Latn-ME" dirty="0" smtClean="0"/>
              <a:t>consists of 8 Faculties</a:t>
            </a:r>
          </a:p>
          <a:p>
            <a:pPr lvl="1"/>
            <a:r>
              <a:rPr lang="sr-Latn-ME" dirty="0" smtClean="0"/>
              <a:t>Faculty for maritime studies Bar, </a:t>
            </a:r>
            <a:r>
              <a:rPr lang="sr-Latn-ME" dirty="0">
                <a:hlinkClick r:id="rId2"/>
              </a:rPr>
              <a:t>http://</a:t>
            </a:r>
            <a:r>
              <a:rPr lang="sr-Latn-ME" dirty="0" smtClean="0">
                <a:hlinkClick r:id="rId2"/>
              </a:rPr>
              <a:t>www.pfbar.me</a:t>
            </a:r>
            <a:endParaRPr lang="sr-Latn-ME" dirty="0"/>
          </a:p>
          <a:p>
            <a:pPr lvl="1"/>
            <a:r>
              <a:rPr lang="sr-Latn-ME" dirty="0" smtClean="0"/>
              <a:t>Faculty for business economy and law Bar, </a:t>
            </a:r>
            <a:r>
              <a:rPr lang="sr-Latn-ME" dirty="0" smtClean="0">
                <a:hlinkClick r:id="rId3"/>
              </a:rPr>
              <a:t>www.fpebar.me</a:t>
            </a:r>
            <a:endParaRPr lang="sr-Latn-ME" dirty="0" smtClean="0"/>
          </a:p>
          <a:p>
            <a:pPr lvl="1"/>
            <a:r>
              <a:rPr lang="sr-Latn-ME" dirty="0" smtClean="0"/>
              <a:t>Faculty for business and tourism Budva, </a:t>
            </a:r>
            <a:r>
              <a:rPr lang="sr-Latn-ME" dirty="0">
                <a:hlinkClick r:id="rId4"/>
              </a:rPr>
              <a:t>http://</a:t>
            </a:r>
            <a:r>
              <a:rPr lang="sr-Latn-ME" dirty="0" smtClean="0">
                <a:hlinkClick r:id="rId4"/>
              </a:rPr>
              <a:t>www.fbt-budva.com</a:t>
            </a:r>
            <a:endParaRPr lang="sr-Latn-ME" dirty="0" smtClean="0"/>
          </a:p>
          <a:p>
            <a:pPr lvl="1"/>
            <a:r>
              <a:rPr lang="sr-Latn-ME" dirty="0" smtClean="0"/>
              <a:t>Faculty for mediteranean business studies Tivat, </a:t>
            </a:r>
            <a:r>
              <a:rPr lang="sr-Latn-ME" b="1" dirty="0"/>
              <a:t> </a:t>
            </a:r>
            <a:r>
              <a:rPr lang="sr-Latn-ME" dirty="0">
                <a:hlinkClick r:id="rId5"/>
              </a:rPr>
              <a:t>http://</a:t>
            </a:r>
            <a:r>
              <a:rPr lang="sr-Latn-ME" dirty="0" smtClean="0">
                <a:hlinkClick r:id="rId5"/>
              </a:rPr>
              <a:t>www.fms-tivat.me</a:t>
            </a:r>
            <a:endParaRPr lang="sr-Latn-ME" dirty="0" smtClean="0"/>
          </a:p>
          <a:p>
            <a:pPr lvl="1"/>
            <a:r>
              <a:rPr lang="sr-Latn-ME" dirty="0" smtClean="0"/>
              <a:t>Faculty for menagement Herceg Novi, </a:t>
            </a:r>
            <a:r>
              <a:rPr lang="sr-Latn-ME" dirty="0" smtClean="0">
                <a:hlinkClick r:id="rId6"/>
              </a:rPr>
              <a:t>www.fm-hn.com</a:t>
            </a:r>
            <a:endParaRPr lang="sr-Latn-ME" dirty="0" smtClean="0"/>
          </a:p>
          <a:p>
            <a:pPr lvl="1"/>
            <a:r>
              <a:rPr lang="sr-Latn-ME" dirty="0" smtClean="0"/>
              <a:t>Faculty of mediteranean business studies Ulcinj, </a:t>
            </a:r>
            <a:r>
              <a:rPr lang="sr-Latn-ME" dirty="0" smtClean="0">
                <a:hlinkClick r:id="rId7"/>
              </a:rPr>
              <a:t>http</a:t>
            </a:r>
            <a:r>
              <a:rPr lang="sr-Latn-ME" dirty="0">
                <a:hlinkClick r:id="rId7"/>
              </a:rPr>
              <a:t>://</a:t>
            </a:r>
            <a:r>
              <a:rPr lang="sr-Latn-ME" dirty="0" smtClean="0">
                <a:hlinkClick r:id="rId7"/>
              </a:rPr>
              <a:t>www.fms-ulcinj.me</a:t>
            </a:r>
            <a:endParaRPr lang="sr-Latn-ME" dirty="0" smtClean="0"/>
          </a:p>
          <a:p>
            <a:pPr lvl="1"/>
            <a:r>
              <a:rPr lang="sr-Latn-ME" dirty="0" smtClean="0"/>
              <a:t>Faculty of traffic, comunication and logistics Budva, </a:t>
            </a:r>
            <a:r>
              <a:rPr lang="sr-Latn-ME" dirty="0" smtClean="0">
                <a:hlinkClick r:id="rId8"/>
              </a:rPr>
              <a:t>http</a:t>
            </a:r>
            <a:r>
              <a:rPr lang="sr-Latn-ME" dirty="0">
                <a:hlinkClick r:id="rId8"/>
              </a:rPr>
              <a:t>://</a:t>
            </a:r>
            <a:r>
              <a:rPr lang="sr-Latn-ME" dirty="0" smtClean="0">
                <a:hlinkClick r:id="rId8"/>
              </a:rPr>
              <a:t>www.fskl-cg.me/me</a:t>
            </a:r>
            <a:endParaRPr lang="sr-Latn-ME" dirty="0" smtClean="0"/>
          </a:p>
          <a:p>
            <a:pPr lvl="1"/>
            <a:r>
              <a:rPr lang="sr-Latn-ME" dirty="0" smtClean="0"/>
              <a:t>Faculty for international menagement in tourism and hospitality Budva, </a:t>
            </a:r>
            <a:r>
              <a:rPr lang="sr-Latn-ME" dirty="0" smtClean="0">
                <a:hlinkClick r:id="rId9"/>
              </a:rPr>
              <a:t>www.hecmontenegro.com</a:t>
            </a:r>
            <a:endParaRPr lang="sr-Latn-ME" dirty="0" smtClean="0"/>
          </a:p>
          <a:p>
            <a:pPr marL="0" indent="0">
              <a:buNone/>
            </a:pPr>
            <a:r>
              <a:rPr lang="sr-Latn-ME" dirty="0"/>
              <a:t> </a:t>
            </a:r>
            <a:endParaRPr lang="sr-Latn-ME" b="1" dirty="0" smtClean="0"/>
          </a:p>
        </p:txBody>
      </p:sp>
    </p:spTree>
    <p:extLst>
      <p:ext uri="{BB962C8B-B14F-4D97-AF65-F5344CB8AC3E}">
        <p14:creationId xmlns:p14="http://schemas.microsoft.com/office/powerpoint/2010/main" val="3065957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dirty="0" smtClean="0"/>
              <a:t>About </a:t>
            </a:r>
            <a:br>
              <a:rPr lang="sr-Latn-RS" dirty="0" smtClean="0"/>
            </a:br>
            <a:r>
              <a:rPr lang="sr-Latn-RS" sz="2900" dirty="0" smtClean="0"/>
              <a:t>ADRIATIK UNIVERSITY BAR</a:t>
            </a:r>
            <a:endParaRPr lang="en-GB" sz="2900" dirty="0"/>
          </a:p>
        </p:txBody>
      </p:sp>
      <p:sp>
        <p:nvSpPr>
          <p:cNvPr id="3" name="Content Placeholder 2"/>
          <p:cNvSpPr>
            <a:spLocks noGrp="1"/>
          </p:cNvSpPr>
          <p:nvPr>
            <p:ph idx="1"/>
          </p:nvPr>
        </p:nvSpPr>
        <p:spPr/>
        <p:txBody>
          <a:bodyPr>
            <a:normAutofit/>
          </a:bodyPr>
          <a:lstStyle/>
          <a:p>
            <a:r>
              <a:rPr lang="sr-Latn-ME" sz="2400" dirty="0" smtClean="0"/>
              <a:t>Faculty of traffic, communication and logistics has been authorised by Adriatik University Bar to conduct Erasmsus project SMARTEL</a:t>
            </a:r>
            <a:endParaRPr lang="sr-Latn-ME" sz="2400" dirty="0" smtClean="0"/>
          </a:p>
        </p:txBody>
      </p:sp>
    </p:spTree>
    <p:extLst>
      <p:ext uri="{BB962C8B-B14F-4D97-AF65-F5344CB8AC3E}">
        <p14:creationId xmlns:p14="http://schemas.microsoft.com/office/powerpoint/2010/main" val="137095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About </a:t>
            </a:r>
            <a:br>
              <a:rPr lang="sr-Latn-RS" dirty="0" smtClean="0"/>
            </a:br>
            <a:r>
              <a:rPr lang="sr-Latn-RS" sz="2900" dirty="0" smtClean="0"/>
              <a:t>Faculty of traffic, communications and logistics</a:t>
            </a:r>
            <a:endParaRPr lang="en-GB" sz="2900" dirty="0"/>
          </a:p>
        </p:txBody>
      </p:sp>
      <p:sp>
        <p:nvSpPr>
          <p:cNvPr id="3" name="Content Placeholder 2"/>
          <p:cNvSpPr>
            <a:spLocks noGrp="1"/>
          </p:cNvSpPr>
          <p:nvPr>
            <p:ph idx="1"/>
          </p:nvPr>
        </p:nvSpPr>
        <p:spPr/>
        <p:txBody>
          <a:bodyPr>
            <a:normAutofit lnSpcReduction="10000"/>
          </a:bodyPr>
          <a:lstStyle/>
          <a:p>
            <a:r>
              <a:rPr lang="en-GB" b="1" dirty="0" smtClean="0"/>
              <a:t>The </a:t>
            </a:r>
            <a:r>
              <a:rPr lang="en-GB" b="1" dirty="0"/>
              <a:t>Faculty of Transport, Communications and </a:t>
            </a:r>
            <a:r>
              <a:rPr lang="en-GB" b="1" dirty="0" smtClean="0"/>
              <a:t>Logistics, </a:t>
            </a:r>
            <a:r>
              <a:rPr lang="en-GB" b="1" dirty="0" err="1"/>
              <a:t>Budva</a:t>
            </a:r>
            <a:r>
              <a:rPr lang="en-GB" b="1" dirty="0"/>
              <a:t> </a:t>
            </a:r>
            <a:r>
              <a:rPr lang="en-GB" dirty="0"/>
              <a:t>is the only higher education institution </a:t>
            </a:r>
            <a:r>
              <a:rPr lang="sr-Latn-RS" dirty="0"/>
              <a:t>in </a:t>
            </a:r>
            <a:r>
              <a:rPr lang="sr-Latn-RS" dirty="0" err="1" smtClean="0"/>
              <a:t>Montenegro</a:t>
            </a:r>
            <a:r>
              <a:rPr lang="en-US" dirty="0" smtClean="0"/>
              <a:t>, </a:t>
            </a:r>
            <a:r>
              <a:rPr lang="en-GB" dirty="0" smtClean="0"/>
              <a:t>that </a:t>
            </a:r>
            <a:r>
              <a:rPr lang="en-GB" dirty="0"/>
              <a:t>deals with the education of engineers </a:t>
            </a:r>
            <a:r>
              <a:rPr lang="en-GB" dirty="0" smtClean="0"/>
              <a:t>in </a:t>
            </a:r>
            <a:r>
              <a:rPr lang="en-GB" dirty="0"/>
              <a:t>the field of traffic, </a:t>
            </a:r>
            <a:r>
              <a:rPr lang="en-GB" dirty="0" smtClean="0"/>
              <a:t>communication </a:t>
            </a:r>
            <a:r>
              <a:rPr lang="en-US" dirty="0" smtClean="0"/>
              <a:t>and </a:t>
            </a:r>
            <a:r>
              <a:rPr lang="en-GB" dirty="0" smtClean="0"/>
              <a:t>logistics</a:t>
            </a:r>
            <a:r>
              <a:rPr lang="sr-Latn-RS" dirty="0" smtClean="0"/>
              <a:t>.</a:t>
            </a:r>
            <a:endParaRPr lang="en-GB" dirty="0"/>
          </a:p>
          <a:p>
            <a:r>
              <a:rPr lang="en-GB" b="1" dirty="0"/>
              <a:t>Mission </a:t>
            </a:r>
            <a:r>
              <a:rPr lang="en-GB" dirty="0"/>
              <a:t>of the Faculty of transport, Communications and Logistics is to develop, improve and spread knowledge, skills and abilities in the field of traffic, communication and logistics in compliance with European and global standards and in collaboration with appropriate educational and scientific institutions and companies from the region and even wider, all in accordance with the purpose and importance of traffic for future </a:t>
            </a:r>
            <a:r>
              <a:rPr lang="en-GB" dirty="0" smtClean="0"/>
              <a:t>development. </a:t>
            </a:r>
            <a:endParaRPr lang="en-GB" dirty="0"/>
          </a:p>
        </p:txBody>
      </p:sp>
    </p:spTree>
    <p:extLst>
      <p:ext uri="{BB962C8B-B14F-4D97-AF65-F5344CB8AC3E}">
        <p14:creationId xmlns:p14="http://schemas.microsoft.com/office/powerpoint/2010/main" val="656736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About </a:t>
            </a:r>
            <a:br>
              <a:rPr lang="sr-Latn-RS" dirty="0" smtClean="0"/>
            </a:br>
            <a:r>
              <a:rPr lang="sr-Latn-RS" sz="2900" dirty="0" smtClean="0"/>
              <a:t>Faculty of traffic, communications and logistics</a:t>
            </a:r>
            <a:endParaRPr lang="en-GB" sz="2900" dirty="0"/>
          </a:p>
        </p:txBody>
      </p:sp>
      <p:sp>
        <p:nvSpPr>
          <p:cNvPr id="3" name="Content Placeholder 2"/>
          <p:cNvSpPr>
            <a:spLocks noGrp="1"/>
          </p:cNvSpPr>
          <p:nvPr>
            <p:ph idx="1"/>
          </p:nvPr>
        </p:nvSpPr>
        <p:spPr/>
        <p:txBody>
          <a:bodyPr>
            <a:normAutofit lnSpcReduction="10000"/>
          </a:bodyPr>
          <a:lstStyle/>
          <a:p>
            <a:r>
              <a:rPr lang="en-US" dirty="0"/>
              <a:t>The main long-term goals for the realization of the </a:t>
            </a:r>
            <a:r>
              <a:rPr lang="en-US" b="1" dirty="0"/>
              <a:t>Vision</a:t>
            </a:r>
            <a:r>
              <a:rPr lang="en-US" dirty="0"/>
              <a:t> of the Faculty </a:t>
            </a:r>
            <a:r>
              <a:rPr lang="en-US" dirty="0" smtClean="0"/>
              <a:t>are:</a:t>
            </a:r>
            <a:endParaRPr lang="en-US" dirty="0"/>
          </a:p>
          <a:p>
            <a:pPr lvl="1"/>
            <a:r>
              <a:rPr lang="sr-Latn-ME" dirty="0" smtClean="0"/>
              <a:t>E</a:t>
            </a:r>
            <a:r>
              <a:rPr lang="en-US" dirty="0" err="1" smtClean="0"/>
              <a:t>ducation</a:t>
            </a:r>
            <a:r>
              <a:rPr lang="en-US" dirty="0" smtClean="0"/>
              <a:t> </a:t>
            </a:r>
            <a:r>
              <a:rPr lang="en-US" dirty="0"/>
              <a:t>of graduate engineers and postgraduates will be based on the latest knowledge (theory and practice) in the field of railway, road, air and postal traffic, e-communications and </a:t>
            </a:r>
            <a:r>
              <a:rPr lang="en-US" dirty="0" smtClean="0"/>
              <a:t>logistics</a:t>
            </a:r>
            <a:endParaRPr lang="sr-Latn-ME" dirty="0" smtClean="0"/>
          </a:p>
          <a:p>
            <a:pPr lvl="1"/>
            <a:r>
              <a:rPr lang="sr-Latn-ME" dirty="0" smtClean="0"/>
              <a:t>B</a:t>
            </a:r>
            <a:r>
              <a:rPr lang="en-US" dirty="0" err="1" smtClean="0"/>
              <a:t>ecome</a:t>
            </a:r>
            <a:r>
              <a:rPr lang="en-US" dirty="0" smtClean="0"/>
              <a:t> </a:t>
            </a:r>
            <a:r>
              <a:rPr lang="en-US" dirty="0"/>
              <a:t>one of the prestigious regional institutions of higher education in the field of transport, communications and </a:t>
            </a:r>
            <a:r>
              <a:rPr lang="en-US" dirty="0" smtClean="0"/>
              <a:t>logistics</a:t>
            </a:r>
            <a:endParaRPr lang="sr-Latn-ME" dirty="0" smtClean="0"/>
          </a:p>
          <a:p>
            <a:pPr lvl="1"/>
            <a:r>
              <a:rPr lang="sr-Latn-ME" dirty="0" smtClean="0"/>
              <a:t>F</a:t>
            </a:r>
            <a:r>
              <a:rPr lang="en-US" dirty="0" err="1" smtClean="0"/>
              <a:t>ully</a:t>
            </a:r>
            <a:r>
              <a:rPr lang="en-US" dirty="0" smtClean="0"/>
              <a:t> </a:t>
            </a:r>
            <a:r>
              <a:rPr lang="en-US" dirty="0" err="1" smtClean="0"/>
              <a:t>appl</a:t>
            </a:r>
            <a:r>
              <a:rPr lang="sr-Latn-ME" dirty="0" smtClean="0"/>
              <a:t>y</a:t>
            </a:r>
            <a:r>
              <a:rPr lang="en-US" dirty="0" smtClean="0"/>
              <a:t> </a:t>
            </a:r>
            <a:r>
              <a:rPr lang="en-US" dirty="0"/>
              <a:t>modern educational and scientific technologies and encourages </a:t>
            </a:r>
            <a:r>
              <a:rPr lang="en-US" dirty="0" smtClean="0"/>
              <a:t>creativity</a:t>
            </a:r>
            <a:endParaRPr lang="sr-Latn-ME" dirty="0" smtClean="0"/>
          </a:p>
          <a:p>
            <a:pPr lvl="1"/>
            <a:r>
              <a:rPr lang="sr-Latn-ME" dirty="0" smtClean="0"/>
              <a:t>E</a:t>
            </a:r>
            <a:r>
              <a:rPr lang="en-US" dirty="0" err="1" smtClean="0"/>
              <a:t>ducation</a:t>
            </a:r>
            <a:r>
              <a:rPr lang="en-US" dirty="0" smtClean="0"/>
              <a:t> </a:t>
            </a:r>
            <a:r>
              <a:rPr lang="en-US" dirty="0"/>
              <a:t>and scientific research strongly contributes to the optimal development of the transport system of Montenegro and its inclusion in the European and world transport system and the valorization of the comparative advantages of Montenegro.</a:t>
            </a:r>
            <a:endParaRPr lang="en-GB" dirty="0"/>
          </a:p>
        </p:txBody>
      </p:sp>
    </p:spTree>
    <p:extLst>
      <p:ext uri="{BB962C8B-B14F-4D97-AF65-F5344CB8AC3E}">
        <p14:creationId xmlns:p14="http://schemas.microsoft.com/office/powerpoint/2010/main" val="65971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About </a:t>
            </a:r>
            <a:br>
              <a:rPr lang="sr-Latn-RS" dirty="0" smtClean="0"/>
            </a:br>
            <a:r>
              <a:rPr lang="sr-Latn-RS" sz="2900" dirty="0" smtClean="0"/>
              <a:t>Faculty of traffic, communications and logistics</a:t>
            </a:r>
            <a:endParaRPr lang="en-GB" sz="29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422" y="1853754"/>
            <a:ext cx="6968119" cy="4281039"/>
          </a:xfrm>
        </p:spPr>
      </p:pic>
    </p:spTree>
    <p:extLst>
      <p:ext uri="{BB962C8B-B14F-4D97-AF65-F5344CB8AC3E}">
        <p14:creationId xmlns:p14="http://schemas.microsoft.com/office/powerpoint/2010/main" val="257023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About </a:t>
            </a:r>
            <a:br>
              <a:rPr lang="sr-Latn-RS" dirty="0" smtClean="0"/>
            </a:br>
            <a:r>
              <a:rPr lang="sr-Latn-RS" sz="2900" dirty="0" smtClean="0"/>
              <a:t>Faculty of traffic, communications and logistics</a:t>
            </a:r>
            <a:endParaRPr lang="en-GB" sz="29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060" y="1853754"/>
            <a:ext cx="8146473" cy="4276898"/>
          </a:xfrm>
          <a:prstGeom prst="rect">
            <a:avLst/>
          </a:prstGeom>
        </p:spPr>
      </p:pic>
      <p:sp>
        <p:nvSpPr>
          <p:cNvPr id="5" name="Content Placeholder 4"/>
          <p:cNvSpPr>
            <a:spLocks noGrp="1"/>
          </p:cNvSpPr>
          <p:nvPr>
            <p:ph idx="1"/>
          </p:nvPr>
        </p:nvSpPr>
        <p:spPr/>
        <p:txBody>
          <a:bodyPr/>
          <a:lstStyle/>
          <a:p>
            <a:endParaRPr lang="sr-Latn-ME" dirty="0"/>
          </a:p>
        </p:txBody>
      </p:sp>
    </p:spTree>
    <p:extLst>
      <p:ext uri="{BB962C8B-B14F-4D97-AF65-F5344CB8AC3E}">
        <p14:creationId xmlns:p14="http://schemas.microsoft.com/office/powerpoint/2010/main" val="389415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About </a:t>
            </a:r>
            <a:br>
              <a:rPr lang="sr-Latn-RS" dirty="0" smtClean="0"/>
            </a:br>
            <a:r>
              <a:rPr lang="sr-Latn-RS" sz="2900" dirty="0" smtClean="0"/>
              <a:t>Faculty of traffic, communications and logistics</a:t>
            </a:r>
            <a:endParaRPr lang="en-GB" sz="2900" dirty="0"/>
          </a:p>
        </p:txBody>
      </p:sp>
      <p:pic>
        <p:nvPicPr>
          <p:cNvPr id="5" name="hUpbre0pa8o"/>
          <p:cNvPicPr>
            <a:picLocks noGrp="1" noRot="1" noChangeAspect="1"/>
          </p:cNvPicPr>
          <p:nvPr>
            <p:ph idx="1"/>
            <a:videoFile r:link="rId1"/>
          </p:nvPr>
        </p:nvPicPr>
        <p:blipFill>
          <a:blip r:embed="rId3"/>
          <a:stretch>
            <a:fillRect/>
          </a:stretch>
        </p:blipFill>
        <p:spPr>
          <a:xfrm>
            <a:off x="2142836" y="1853754"/>
            <a:ext cx="7639643" cy="4297300"/>
          </a:xfrm>
          <a:prstGeom prst="rect">
            <a:avLst/>
          </a:prstGeom>
        </p:spPr>
      </p:pic>
    </p:spTree>
    <p:extLst>
      <p:ext uri="{BB962C8B-B14F-4D97-AF65-F5344CB8AC3E}">
        <p14:creationId xmlns:p14="http://schemas.microsoft.com/office/powerpoint/2010/main" val="402628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214</TotalTime>
  <Words>1122</Words>
  <Application>Microsoft Office PowerPoint</Application>
  <PresentationFormat>Widescreen</PresentationFormat>
  <Paragraphs>92</Paragraphs>
  <Slides>22</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Gill Sans MT</vt:lpstr>
      <vt:lpstr>Gallery</vt:lpstr>
      <vt:lpstr>University adriatik bar Faculty of traffic, communications and logistics</vt:lpstr>
      <vt:lpstr>About  ADRIATIK UNIVERSITY BAR</vt:lpstr>
      <vt:lpstr>About  ADRIATIK UNIVERSITY BAR</vt:lpstr>
      <vt:lpstr>About  ADRIATIK UNIVERSITY BAR</vt:lpstr>
      <vt:lpstr>About  Faculty of traffic, communications and logistics</vt:lpstr>
      <vt:lpstr>About  Faculty of traffic, communications and logistics</vt:lpstr>
      <vt:lpstr>About  Faculty of traffic, communications and logistics</vt:lpstr>
      <vt:lpstr>About  Faculty of traffic, communications and logistics</vt:lpstr>
      <vt:lpstr>About  Faculty of traffic, communications and logistics</vt:lpstr>
      <vt:lpstr>Project team - CORE</vt:lpstr>
      <vt:lpstr>Results of d1.2  E-learning organization in Faculty of traffic, communication and logistics</vt:lpstr>
      <vt:lpstr>Results of d1.2  E-learning organization in Faculty of traffic, communication and logistics</vt:lpstr>
      <vt:lpstr>Results of d1.2  Learning Management Systems (LMS) in Faculty of traffic, communication and logistics</vt:lpstr>
      <vt:lpstr>Results of d1.2  Learning Management Systems (LMS) in Faculty of traffic, communication and logistics</vt:lpstr>
      <vt:lpstr>Results of d1.2  Learning Management Systems (LMS) in Faculty of traffic, communication and logistics</vt:lpstr>
      <vt:lpstr>Results of d1.2  Videoconferencing (remote or online lectures, laboratory work, auditoria work)</vt:lpstr>
      <vt:lpstr>Results of d1.2  Colaborative platforms</vt:lpstr>
      <vt:lpstr>Results of d1.2  Exams and Knowledge assessment platforms, proctoring systems</vt:lpstr>
      <vt:lpstr>Results of d1.2  Multimedia learning material storage (repository)</vt:lpstr>
      <vt:lpstr>Results of d1.2  E-learning, online learning accredited study programs</vt:lpstr>
      <vt:lpstr>Results of d1.2  E-learning enhancements for the students with disabilities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adriatik bar Faculty of traffic, communications and logistics</dc:title>
  <dc:creator>Korisnik</dc:creator>
  <cp:lastModifiedBy>Korisnik</cp:lastModifiedBy>
  <cp:revision>22</cp:revision>
  <dcterms:created xsi:type="dcterms:W3CDTF">2021-02-06T10:24:50Z</dcterms:created>
  <dcterms:modified xsi:type="dcterms:W3CDTF">2021-02-09T12:54:24Z</dcterms:modified>
</cp:coreProperties>
</file>