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69" r:id="rId1"/>
  </p:sldMasterIdLst>
  <p:sldIdLst>
    <p:sldId id="256" r:id="rId2"/>
    <p:sldId id="257" r:id="rId3"/>
    <p:sldId id="266" r:id="rId4"/>
    <p:sldId id="267" r:id="rId5"/>
    <p:sldId id="268" r:id="rId6"/>
    <p:sldId id="258" r:id="rId7"/>
    <p:sldId id="259" r:id="rId8"/>
    <p:sldId id="260" r:id="rId9"/>
    <p:sldId id="261" r:id="rId10"/>
    <p:sldId id="262" r:id="rId11"/>
    <p:sldId id="263" r:id="rId12"/>
    <p:sldId id="264" r:id="rId13"/>
    <p:sldId id="265" r:id="rId14"/>
    <p:sldId id="269" r:id="rId15"/>
    <p:sldId id="270" r:id="rId16"/>
    <p:sldId id="271" r:id="rId1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71" autoAdjust="0"/>
    <p:restoredTop sz="94660"/>
  </p:normalViewPr>
  <p:slideViewPr>
    <p:cSldViewPr snapToGrid="0">
      <p:cViewPr varScale="1">
        <p:scale>
          <a:sx n="115" d="100"/>
          <a:sy n="115" d="100"/>
        </p:scale>
        <p:origin x="432"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242851"/>
            <a:ext cx="8968084" cy="275942"/>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11716" y="4243845"/>
            <a:ext cx="3077108" cy="276940"/>
          </a:xfrm>
          <a:prstGeom prst="rect">
            <a:avLst/>
          </a:prstGeom>
        </p:spPr>
      </p:pic>
      <p:sp>
        <p:nvSpPr>
          <p:cNvPr id="9" name="Rectangle 8"/>
          <p:cNvSpPr/>
          <p:nvPr/>
        </p:nvSpPr>
        <p:spPr bwMode="ltGray">
          <a:xfrm>
            <a:off x="0" y="2590078"/>
            <a:ext cx="8968085" cy="1660332"/>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9111715" y="2590078"/>
            <a:ext cx="3077109" cy="166033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680322" y="2733709"/>
            <a:ext cx="8144134" cy="1373070"/>
          </a:xfrm>
        </p:spPr>
        <p:txBody>
          <a:bodyPr anchor="b">
            <a:noAutofit/>
          </a:bodyPr>
          <a:lstStyle>
            <a:lvl1pPr algn="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680322" y="4394039"/>
            <a:ext cx="8144134" cy="1117687"/>
          </a:xfrm>
        </p:spPr>
        <p:txBody>
          <a:bodyPr>
            <a:normAutofit/>
          </a:bodyPr>
          <a:lstStyle>
            <a:lvl1pPr marL="0" indent="0" algn="r">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78ABE3C1-DBE1-495D-B57B-2849774B866A}" type="datetimeFigureOut">
              <a:rPr lang="en-US" smtClean="0"/>
              <a:t>2/7/2021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9255346" y="2750337"/>
            <a:ext cx="1171888" cy="1356442"/>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4041317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4711616"/>
            <a:ext cx="9613859" cy="453051"/>
          </a:xfrm>
        </p:spPr>
        <p:txBody>
          <a:bodyPr anchor="b">
            <a:normAutofit/>
          </a:bodyPr>
          <a:lstStyle>
            <a:lvl1pPr>
              <a:defRPr sz="24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80322" y="609597"/>
            <a:ext cx="9613859" cy="3589575"/>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80319" y="5169583"/>
            <a:ext cx="9613862" cy="62297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46C117F-5CCF-4837-BE5F-2B92066CAFAF}" type="datetimeFigureOut">
              <a:rPr lang="en-US" smtClean="0"/>
              <a:t>2/7/2021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11309"/>
            <a:ext cx="1154151" cy="1090789"/>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7790676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609597"/>
            <a:ext cx="9613858" cy="3592750"/>
          </a:xfrm>
        </p:spPr>
        <p:txBody>
          <a:bodyPr anchor="ctr"/>
          <a:lstStyle>
            <a:lvl1pPr>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680322" y="4711615"/>
            <a:ext cx="9613859" cy="1090789"/>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84EB90BD-B6CE-46B7-997F-7313B992CCDC}" type="datetimeFigureOut">
              <a:rPr lang="en-US" smtClean="0"/>
              <a:t>2/7/2021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11615"/>
            <a:ext cx="1154151" cy="1090789"/>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405429885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1" name="Picture 10"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3" name="Picture 12"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4" name="Rectangle 13"/>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127856" y="609598"/>
            <a:ext cx="8718877" cy="3036061"/>
          </a:xfrm>
        </p:spPr>
        <p:txBody>
          <a:bodyPr anchor="ctr"/>
          <a:lstStyle>
            <a:lvl1pPr>
              <a:defRPr sz="3200"/>
            </a:lvl1pPr>
          </a:lstStyle>
          <a:p>
            <a:r>
              <a:rPr lang="en-US" smtClean="0"/>
              <a:t>Click to edit Master title style</a:t>
            </a:r>
            <a:endParaRPr lang="en-US" dirty="0"/>
          </a:p>
        </p:txBody>
      </p:sp>
      <p:sp>
        <p:nvSpPr>
          <p:cNvPr id="12" name="Text Placeholder 3"/>
          <p:cNvSpPr>
            <a:spLocks noGrp="1"/>
          </p:cNvSpPr>
          <p:nvPr>
            <p:ph type="body" sz="half" idx="13"/>
          </p:nvPr>
        </p:nvSpPr>
        <p:spPr>
          <a:xfrm>
            <a:off x="1402288" y="3653379"/>
            <a:ext cx="815657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4" name="Text Placeholder 3"/>
          <p:cNvSpPr>
            <a:spLocks noGrp="1"/>
          </p:cNvSpPr>
          <p:nvPr>
            <p:ph type="body" sz="half" idx="2"/>
          </p:nvPr>
        </p:nvSpPr>
        <p:spPr>
          <a:xfrm>
            <a:off x="680322" y="4711615"/>
            <a:ext cx="9613859" cy="1090789"/>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CDB9D11F-B188-461D-B23F-39381795C052}" type="datetimeFigureOut">
              <a:rPr lang="en-US" smtClean="0"/>
              <a:t>2/7/2021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09925"/>
            <a:ext cx="1154151" cy="1090789"/>
          </a:xfrm>
        </p:spPr>
        <p:txBody>
          <a:bodyPr/>
          <a:lstStyle/>
          <a:p>
            <a:fld id="{6D22F896-40B5-4ADD-8801-0D06FADFA095}" type="slidenum">
              <a:rPr lang="en-US" smtClean="0"/>
              <a:t>‹#›</a:t>
            </a:fld>
            <a:endParaRPr lang="en-US" dirty="0"/>
          </a:p>
        </p:txBody>
      </p:sp>
      <p:sp>
        <p:nvSpPr>
          <p:cNvPr id="16" name="TextBox 15"/>
          <p:cNvSpPr txBox="1"/>
          <p:nvPr/>
        </p:nvSpPr>
        <p:spPr>
          <a:xfrm>
            <a:off x="583572" y="74811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7200" dirty="0">
                <a:solidFill>
                  <a:schemeClr val="tx1"/>
                </a:solidFill>
                <a:effectLst/>
              </a:rPr>
              <a:t>“</a:t>
            </a:r>
          </a:p>
        </p:txBody>
      </p:sp>
      <p:sp>
        <p:nvSpPr>
          <p:cNvPr id="17" name="TextBox 16"/>
          <p:cNvSpPr txBox="1"/>
          <p:nvPr/>
        </p:nvSpPr>
        <p:spPr>
          <a:xfrm>
            <a:off x="9662809" y="303352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7200" dirty="0">
                <a:solidFill>
                  <a:schemeClr val="tx1"/>
                </a:solidFill>
                <a:effectLst/>
              </a:rPr>
              <a:t>”</a:t>
            </a:r>
          </a:p>
        </p:txBody>
      </p:sp>
    </p:spTree>
    <p:extLst>
      <p:ext uri="{BB962C8B-B14F-4D97-AF65-F5344CB8AC3E}">
        <p14:creationId xmlns:p14="http://schemas.microsoft.com/office/powerpoint/2010/main" val="275285537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9" name="Picture 8"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0" name="Picture 9"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1" name="Rectangle 10"/>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4711615"/>
            <a:ext cx="9613862" cy="588535"/>
          </a:xfrm>
        </p:spPr>
        <p:txBody>
          <a:bodyPr anchor="b"/>
          <a:lstStyle>
            <a:lvl1pPr>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680320" y="5300149"/>
            <a:ext cx="9613862" cy="50225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52E6D8D9-55A2-4063-B0F3-121F44549695}" type="datetimeFigureOut">
              <a:rPr lang="en-US" smtClean="0"/>
              <a:t>2/7/2021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09925"/>
            <a:ext cx="1154151" cy="1090789"/>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91917041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pic>
        <p:nvPicPr>
          <p:cNvPr id="13" name="Picture 12"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4" name="Picture 13"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6" name="Rectangle 15"/>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Rectangle 16"/>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Title 1"/>
          <p:cNvSpPr>
            <a:spLocks noGrp="1"/>
          </p:cNvSpPr>
          <p:nvPr>
            <p:ph type="title"/>
          </p:nvPr>
        </p:nvSpPr>
        <p:spPr>
          <a:xfrm>
            <a:off x="669222" y="753228"/>
            <a:ext cx="9624960" cy="1080938"/>
          </a:xfrm>
        </p:spPr>
        <p:txBody>
          <a:bodyPr/>
          <a:lstStyle/>
          <a:p>
            <a:r>
              <a:rPr lang="en-US" smtClean="0"/>
              <a:t>Click to edit Master title style</a:t>
            </a:r>
            <a:endParaRPr lang="en-US" dirty="0"/>
          </a:p>
        </p:txBody>
      </p:sp>
      <p:sp>
        <p:nvSpPr>
          <p:cNvPr id="7" name="Text Placeholder 2"/>
          <p:cNvSpPr>
            <a:spLocks noGrp="1"/>
          </p:cNvSpPr>
          <p:nvPr>
            <p:ph type="body" idx="1"/>
          </p:nvPr>
        </p:nvSpPr>
        <p:spPr>
          <a:xfrm>
            <a:off x="660946" y="2336873"/>
            <a:ext cx="3070034"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8" name="Text Placeholder 3"/>
          <p:cNvSpPr>
            <a:spLocks noGrp="1"/>
          </p:cNvSpPr>
          <p:nvPr>
            <p:ph type="body" sz="half" idx="15"/>
          </p:nvPr>
        </p:nvSpPr>
        <p:spPr>
          <a:xfrm>
            <a:off x="680322" y="3022673"/>
            <a:ext cx="3049702"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9" name="Text Placeholder 4"/>
          <p:cNvSpPr>
            <a:spLocks noGrp="1"/>
          </p:cNvSpPr>
          <p:nvPr>
            <p:ph type="body" sz="quarter" idx="3"/>
          </p:nvPr>
        </p:nvSpPr>
        <p:spPr>
          <a:xfrm>
            <a:off x="3956025" y="233687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0" name="Text Placeholder 3"/>
          <p:cNvSpPr>
            <a:spLocks noGrp="1"/>
          </p:cNvSpPr>
          <p:nvPr>
            <p:ph type="body" sz="half" idx="16"/>
          </p:nvPr>
        </p:nvSpPr>
        <p:spPr>
          <a:xfrm>
            <a:off x="3945470" y="3022673"/>
            <a:ext cx="3063240"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11" name="Text Placeholder 4"/>
          <p:cNvSpPr>
            <a:spLocks noGrp="1"/>
          </p:cNvSpPr>
          <p:nvPr>
            <p:ph type="body" sz="quarter" idx="13"/>
          </p:nvPr>
        </p:nvSpPr>
        <p:spPr>
          <a:xfrm>
            <a:off x="7224156" y="2336873"/>
            <a:ext cx="307002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2" name="Text Placeholder 3"/>
          <p:cNvSpPr>
            <a:spLocks noGrp="1"/>
          </p:cNvSpPr>
          <p:nvPr>
            <p:ph type="body" sz="half" idx="17"/>
          </p:nvPr>
        </p:nvSpPr>
        <p:spPr>
          <a:xfrm>
            <a:off x="7224156" y="3022673"/>
            <a:ext cx="3070025"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3" name="Date Placeholder 2"/>
          <p:cNvSpPr>
            <a:spLocks noGrp="1"/>
          </p:cNvSpPr>
          <p:nvPr>
            <p:ph type="dt" sz="half" idx="10"/>
          </p:nvPr>
        </p:nvSpPr>
        <p:spPr/>
        <p:txBody>
          <a:bodyPr/>
          <a:lstStyle/>
          <a:p>
            <a:fld id="{D4B24536-994D-4021-A283-9F449C0DB509}" type="datetimeFigureOut">
              <a:rPr lang="en-US" smtClean="0"/>
              <a:t>2/7/2021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410829237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Title 1"/>
          <p:cNvSpPr>
            <a:spLocks noGrp="1"/>
          </p:cNvSpPr>
          <p:nvPr>
            <p:ph type="title"/>
          </p:nvPr>
        </p:nvSpPr>
        <p:spPr>
          <a:xfrm>
            <a:off x="680322" y="753228"/>
            <a:ext cx="9613860" cy="1080938"/>
          </a:xfrm>
        </p:spPr>
        <p:txBody>
          <a:bodyPr/>
          <a:lstStyle/>
          <a:p>
            <a:r>
              <a:rPr lang="en-US" smtClean="0"/>
              <a:t>Click to edit Master title style</a:t>
            </a:r>
            <a:endParaRPr lang="en-US" dirty="0"/>
          </a:p>
        </p:txBody>
      </p:sp>
      <p:sp>
        <p:nvSpPr>
          <p:cNvPr id="19" name="Text Placeholder 2"/>
          <p:cNvSpPr>
            <a:spLocks noGrp="1"/>
          </p:cNvSpPr>
          <p:nvPr>
            <p:ph type="body" idx="1"/>
          </p:nvPr>
        </p:nvSpPr>
        <p:spPr>
          <a:xfrm>
            <a:off x="680318" y="4297503"/>
            <a:ext cx="30497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0" name="Picture Placeholder 2"/>
          <p:cNvSpPr>
            <a:spLocks noGrp="1" noChangeAspect="1"/>
          </p:cNvSpPr>
          <p:nvPr>
            <p:ph type="pic" idx="15"/>
          </p:nvPr>
        </p:nvSpPr>
        <p:spPr>
          <a:xfrm>
            <a:off x="680318" y="2336873"/>
            <a:ext cx="30497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1" name="Text Placeholder 3"/>
          <p:cNvSpPr>
            <a:spLocks noGrp="1"/>
          </p:cNvSpPr>
          <p:nvPr>
            <p:ph type="body" sz="half" idx="18"/>
          </p:nvPr>
        </p:nvSpPr>
        <p:spPr>
          <a:xfrm>
            <a:off x="680318" y="4873765"/>
            <a:ext cx="3049705"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22" name="Text Placeholder 4"/>
          <p:cNvSpPr>
            <a:spLocks noGrp="1"/>
          </p:cNvSpPr>
          <p:nvPr>
            <p:ph type="body" sz="quarter" idx="3"/>
          </p:nvPr>
        </p:nvSpPr>
        <p:spPr>
          <a:xfrm>
            <a:off x="3945471" y="429750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3" name="Picture Placeholder 2"/>
          <p:cNvSpPr>
            <a:spLocks noGrp="1" noChangeAspect="1"/>
          </p:cNvSpPr>
          <p:nvPr>
            <p:ph type="pic" idx="21"/>
          </p:nvPr>
        </p:nvSpPr>
        <p:spPr>
          <a:xfrm>
            <a:off x="3945470" y="2336873"/>
            <a:ext cx="3063240"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19"/>
          </p:nvPr>
        </p:nvSpPr>
        <p:spPr>
          <a:xfrm>
            <a:off x="3944117" y="4873764"/>
            <a:ext cx="3067297"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25" name="Text Placeholder 4"/>
          <p:cNvSpPr>
            <a:spLocks noGrp="1"/>
          </p:cNvSpPr>
          <p:nvPr>
            <p:ph type="body" sz="quarter" idx="13"/>
          </p:nvPr>
        </p:nvSpPr>
        <p:spPr>
          <a:xfrm>
            <a:off x="7230678" y="4297503"/>
            <a:ext cx="30635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6" name="Picture Placeholder 2"/>
          <p:cNvSpPr>
            <a:spLocks noGrp="1" noChangeAspect="1"/>
          </p:cNvSpPr>
          <p:nvPr>
            <p:ph type="pic" idx="22"/>
          </p:nvPr>
        </p:nvSpPr>
        <p:spPr>
          <a:xfrm>
            <a:off x="7230677" y="2336873"/>
            <a:ext cx="30635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7" name="Text Placeholder 3"/>
          <p:cNvSpPr>
            <a:spLocks noGrp="1"/>
          </p:cNvSpPr>
          <p:nvPr>
            <p:ph type="body" sz="half" idx="20"/>
          </p:nvPr>
        </p:nvSpPr>
        <p:spPr>
          <a:xfrm>
            <a:off x="7230553" y="4873762"/>
            <a:ext cx="3067563"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3" name="Date Placeholder 2"/>
          <p:cNvSpPr>
            <a:spLocks noGrp="1"/>
          </p:cNvSpPr>
          <p:nvPr>
            <p:ph type="dt" sz="half" idx="10"/>
          </p:nvPr>
        </p:nvSpPr>
        <p:spPr/>
        <p:txBody>
          <a:bodyPr/>
          <a:lstStyle/>
          <a:p>
            <a:fld id="{3CBBBB78-C96F-47B7-AB17-D852CA960AC9}" type="datetimeFigureOut">
              <a:rPr lang="en-US" smtClean="0"/>
              <a:t>2/7/2021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00544532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9" name="Rectangle 8"/>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lvl1pPr algn="r">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FA3F48C-C7C6-4055-9F49-3777875E72AE}" type="datetimeFigureOut">
              <a:rPr lang="en-US" smtClean="0"/>
              <a:t>2/7/2021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26767884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p:nvPr/>
        </p:nvSpPr>
        <p:spPr bwMode="ltGray">
          <a:xfrm rot="5400000">
            <a:off x="8116207" y="1869395"/>
            <a:ext cx="5106988"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rot="5400000">
            <a:off x="9868202" y="5372403"/>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10129231" y="609597"/>
            <a:ext cx="1073802" cy="435376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80322" y="609597"/>
            <a:ext cx="8870004" cy="5326589"/>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6807126" y="5936187"/>
            <a:ext cx="2743200" cy="365125"/>
          </a:xfrm>
        </p:spPr>
        <p:txBody>
          <a:bodyPr/>
          <a:lstStyle/>
          <a:p>
            <a:fld id="{6178E61D-D431-422C-9764-11DAFE33AB63}" type="datetimeFigureOut">
              <a:rPr lang="en-US" smtClean="0"/>
              <a:t>2/7/2021</a:t>
            </a:fld>
            <a:endParaRPr lang="en-US" dirty="0"/>
          </a:p>
        </p:txBody>
      </p:sp>
      <p:sp>
        <p:nvSpPr>
          <p:cNvPr id="5" name="Footer Placeholder 4"/>
          <p:cNvSpPr>
            <a:spLocks noGrp="1"/>
          </p:cNvSpPr>
          <p:nvPr>
            <p:ph type="ftr" sz="quarter" idx="11"/>
          </p:nvPr>
        </p:nvSpPr>
        <p:spPr>
          <a:xfrm>
            <a:off x="680321" y="5936188"/>
            <a:ext cx="6126805" cy="365125"/>
          </a:xfrm>
        </p:spPr>
        <p:txBody>
          <a:bodyPr/>
          <a:lstStyle/>
          <a:p>
            <a:endParaRPr lang="en-US" dirty="0"/>
          </a:p>
        </p:txBody>
      </p:sp>
      <p:sp>
        <p:nvSpPr>
          <p:cNvPr id="6" name="Slide Number Placeholder 5"/>
          <p:cNvSpPr>
            <a:spLocks noGrp="1"/>
          </p:cNvSpPr>
          <p:nvPr>
            <p:ph type="sldNum" sz="quarter" idx="12"/>
          </p:nvPr>
        </p:nvSpPr>
        <p:spPr>
          <a:xfrm>
            <a:off x="10097550" y="5398633"/>
            <a:ext cx="1154151" cy="1090789"/>
          </a:xfrm>
        </p:spPr>
        <p:txBody>
          <a:bodyPr anchor="t"/>
          <a:lstStyle>
            <a:lvl1pPr algn="ctr">
              <a:defRPr/>
            </a:lvl1p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25006268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2DE42F4-6EEF-4EF7-8ED4-2208F0F89A08}" type="datetimeFigureOut">
              <a:rPr lang="en-US" smtClean="0"/>
              <a:t>2/7/2021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4156699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086907"/>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4" y="4087901"/>
            <a:ext cx="1602997" cy="144270"/>
          </a:xfrm>
          <a:prstGeom prst="rect">
            <a:avLst/>
          </a:prstGeom>
        </p:spPr>
      </p:pic>
      <p:sp>
        <p:nvSpPr>
          <p:cNvPr id="9" name="Rectangle 8"/>
          <p:cNvSpPr/>
          <p:nvPr/>
        </p:nvSpPr>
        <p:spPr bwMode="ltGray">
          <a:xfrm>
            <a:off x="-2" y="2726267"/>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5" y="2726267"/>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2869895"/>
            <a:ext cx="9613860" cy="1090788"/>
          </a:xfrm>
        </p:spPr>
        <p:txBody>
          <a:bodyPr anchor="ctr">
            <a:normAutofit/>
          </a:bodyPr>
          <a:lstStyle>
            <a:lvl1pPr algn="r">
              <a:defRPr sz="3600"/>
            </a:lvl1pPr>
          </a:lstStyle>
          <a:p>
            <a:r>
              <a:rPr lang="en-US" smtClean="0"/>
              <a:t>Click to edit Master title style</a:t>
            </a:r>
            <a:endParaRPr lang="en-US" dirty="0"/>
          </a:p>
        </p:txBody>
      </p:sp>
      <p:sp>
        <p:nvSpPr>
          <p:cNvPr id="3" name="Text Placeholder 2"/>
          <p:cNvSpPr>
            <a:spLocks noGrp="1"/>
          </p:cNvSpPr>
          <p:nvPr>
            <p:ph type="body" idx="1"/>
          </p:nvPr>
        </p:nvSpPr>
        <p:spPr>
          <a:xfrm>
            <a:off x="680322" y="4232171"/>
            <a:ext cx="9613860" cy="1704017"/>
          </a:xfrm>
        </p:spPr>
        <p:txBody>
          <a:bodyPr>
            <a:normAutofit/>
          </a:bodyPr>
          <a:lstStyle>
            <a:lvl1pPr marL="0" indent="0" algn="r">
              <a:buNone/>
              <a:defRPr sz="20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30578ACC-22D6-47C1-A373-4FD133E34F3C}" type="datetimeFigureOut">
              <a:rPr lang="en-US" smtClean="0"/>
              <a:t>2/7/2021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729455" y="2869895"/>
            <a:ext cx="1154151" cy="1090789"/>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76875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80320" y="2336873"/>
            <a:ext cx="4698358" cy="3599316"/>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594123" y="2336873"/>
            <a:ext cx="4700058" cy="3599316"/>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4E5A6C69-6797-4E8A-BF37-F2C3751466E9}" type="datetimeFigureOut">
              <a:rPr lang="en-US" smtClean="0"/>
              <a:t>2/7/2021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8441392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0" name="Picture 9"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1" name="Picture 10"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2" name="Rectangle 11"/>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753229"/>
            <a:ext cx="9613863" cy="108093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906350" y="2336873"/>
            <a:ext cx="4472327" cy="69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80322" y="3030008"/>
            <a:ext cx="4698355" cy="2906179"/>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820154" y="2336873"/>
            <a:ext cx="4474028" cy="69207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5594123" y="3030008"/>
            <a:ext cx="4700059" cy="2906179"/>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D82014A1-A632-4878-A0D3-F52BA7563730}" type="datetimeFigureOut">
              <a:rPr lang="en-US" smtClean="0"/>
              <a:t>2/7/2021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6139592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6" name="Picture 5"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7" name="Picture 6"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8" name="Rectangle 7"/>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CE99F462-093F-4566-844B-4C71F2739DA5}" type="datetimeFigureOut">
              <a:rPr lang="en-US" smtClean="0"/>
              <a:t>2/7/2021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8197926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descr="HD-ShadowShor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6" name="Rectangle 5"/>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fld id="{3D24A7AC-904D-4781-85BA-7D10C17ED021}" type="datetimeFigureOut">
              <a:rPr lang="en-US" smtClean="0"/>
              <a:t>2/7/2021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0975784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1" y="753227"/>
            <a:ext cx="9613859" cy="1080940"/>
          </a:xfrm>
        </p:spPr>
        <p:txBody>
          <a:bodyPr anchor="ct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a:xfrm>
            <a:off x="4685846" y="2336873"/>
            <a:ext cx="5608336" cy="3599313"/>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80322" y="2336872"/>
            <a:ext cx="3790078" cy="359931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E331444B-B92B-4E27-8C94-BB93EAF5CB18}" type="datetimeFigureOut">
              <a:rPr lang="en-US" smtClean="0"/>
              <a:t>2/7/2021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42671207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3" y="753228"/>
            <a:ext cx="9613857" cy="1080938"/>
          </a:xfrm>
        </p:spPr>
        <p:txBody>
          <a:bodyPr anchor="ctr">
            <a:normAutofit/>
          </a:bodyPr>
          <a:lstStyle>
            <a:lvl1pPr>
              <a:defRPr sz="36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4868333" y="2336874"/>
            <a:ext cx="5425849" cy="3599312"/>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80323" y="2336873"/>
            <a:ext cx="3876256" cy="3599315"/>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363EFA5E-FA76-400D-B3DC-F0BA90E6D107}" type="datetimeFigureOut">
              <a:rPr lang="en-US" smtClean="0"/>
              <a:t>2/7/2021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8082178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6" descr="hashOverlay-FullResolve.png"/>
          <p:cNvPicPr>
            <a:picLocks noChangeAspect="1"/>
          </p:cNvPicPr>
          <p:nvPr/>
        </p:nvPicPr>
        <p:blipFill>
          <a:blip r:embed="rId19">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Placeholder 1"/>
          <p:cNvSpPr>
            <a:spLocks noGrp="1"/>
          </p:cNvSpPr>
          <p:nvPr>
            <p:ph type="title"/>
          </p:nvPr>
        </p:nvSpPr>
        <p:spPr>
          <a:xfrm>
            <a:off x="680321" y="753228"/>
            <a:ext cx="9613861" cy="1080938"/>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80321" y="2336873"/>
            <a:ext cx="9613861" cy="3599316"/>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550981" y="5936187"/>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9D6E9DEC-419B-4CC5-A080-3B06BD5A8291}" type="datetimeFigureOut">
              <a:rPr lang="en-US" smtClean="0"/>
              <a:t>2/7/2021</a:t>
            </a:fld>
            <a:endParaRPr lang="en-US" dirty="0"/>
          </a:p>
        </p:txBody>
      </p:sp>
      <p:sp>
        <p:nvSpPr>
          <p:cNvPr id="5" name="Footer Placeholder 4"/>
          <p:cNvSpPr>
            <a:spLocks noGrp="1"/>
          </p:cNvSpPr>
          <p:nvPr>
            <p:ph type="ftr" sz="quarter" idx="3"/>
          </p:nvPr>
        </p:nvSpPr>
        <p:spPr>
          <a:xfrm>
            <a:off x="680321" y="5936188"/>
            <a:ext cx="687066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729455" y="753227"/>
            <a:ext cx="1154151" cy="1090789"/>
          </a:xfrm>
          <a:prstGeom prst="rect">
            <a:avLst/>
          </a:prstGeom>
        </p:spPr>
        <p:txBody>
          <a:bodyPr vert="horz" lIns="91440" tIns="45720" rIns="91440" bIns="45720" rtlCol="0" anchor="ctr"/>
          <a:lstStyle>
            <a:lvl1pPr algn="l">
              <a:defRPr sz="3600">
                <a:solidFill>
                  <a:schemeClr val="tx1">
                    <a:tint val="75000"/>
                  </a:schemeClr>
                </a:solidFill>
              </a:defRPr>
            </a:lvl1p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131745239"/>
      </p:ext>
    </p:extLst>
  </p:cSld>
  <p:clrMap bg1="dk1" tx1="lt1" bg2="dk2" tx2="lt2" accent1="accent1" accent2="accent2" accent3="accent3" accent4="accent4" accent5="accent5" accent6="accent6" hlink="hlink" folHlink="folHlink"/>
  <p:sldLayoutIdLst>
    <p:sldLayoutId id="2147483670" r:id="rId1"/>
    <p:sldLayoutId id="2147483671" r:id="rId2"/>
    <p:sldLayoutId id="2147483672" r:id="rId3"/>
    <p:sldLayoutId id="2147483673" r:id="rId4"/>
    <p:sldLayoutId id="2147483674" r:id="rId5"/>
    <p:sldLayoutId id="2147483675" r:id="rId6"/>
    <p:sldLayoutId id="2147483676" r:id="rId7"/>
    <p:sldLayoutId id="2147483677" r:id="rId8"/>
    <p:sldLayoutId id="2147483678" r:id="rId9"/>
    <p:sldLayoutId id="2147483679" r:id="rId10"/>
    <p:sldLayoutId id="2147483680" r:id="rId11"/>
    <p:sldLayoutId id="2147483681" r:id="rId12"/>
    <p:sldLayoutId id="2147483682" r:id="rId13"/>
    <p:sldLayoutId id="2147483683" r:id="rId14"/>
    <p:sldLayoutId id="2147483684" r:id="rId15"/>
    <p:sldLayoutId id="2147483685" r:id="rId16"/>
    <p:sldLayoutId id="2147483686" r:id="rId17"/>
  </p:sldLayoutIdLst>
  <p:hf sldNum="0" hdr="0" ftr="0" dt="0"/>
  <p:txStyles>
    <p:titleStyle>
      <a:lvl1pPr algn="l" defTabSz="914400" rtl="0" eaLnBrk="1" latinLnBrk="0" hangingPunct="1">
        <a:lnSpc>
          <a:spcPct val="90000"/>
        </a:lnSpc>
        <a:spcBef>
          <a:spcPct val="0"/>
        </a:spcBef>
        <a:buNone/>
        <a:defRPr sz="36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SMARTEL </a:t>
            </a:r>
            <a:br>
              <a:rPr lang="en-US" dirty="0" smtClean="0"/>
            </a:br>
            <a:r>
              <a:rPr lang="en-US" dirty="0" smtClean="0"/>
              <a:t>Project Activities</a:t>
            </a:r>
            <a:endParaRPr lang="en-US" dirty="0"/>
          </a:p>
        </p:txBody>
      </p:sp>
      <p:sp>
        <p:nvSpPr>
          <p:cNvPr id="3" name="Subtitle 2"/>
          <p:cNvSpPr>
            <a:spLocks noGrp="1"/>
          </p:cNvSpPr>
          <p:nvPr>
            <p:ph type="subTitle" idx="1"/>
          </p:nvPr>
        </p:nvSpPr>
        <p:spPr/>
        <p:txBody>
          <a:bodyPr/>
          <a:lstStyle/>
          <a:p>
            <a:r>
              <a:rPr lang="en-US" dirty="0" smtClean="0"/>
              <a:t>Sinisa Ilic - coordinator</a:t>
            </a:r>
            <a:endParaRPr lang="en-US" dirty="0"/>
          </a:p>
        </p:txBody>
      </p:sp>
      <p:pic>
        <p:nvPicPr>
          <p:cNvPr id="4" name="Picture 2" descr="C:\Documents and Settings\Bane Jaksic\My Documents\Downloads\eu_flag_co_funded_pos_[rgb]_left.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745489" y="536778"/>
            <a:ext cx="4921991" cy="14084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5"/>
          <p:cNvPicPr>
            <a:picLocks noChangeAspect="1"/>
          </p:cNvPicPr>
          <p:nvPr/>
        </p:nvPicPr>
        <p:blipFill>
          <a:blip r:embed="rId3"/>
          <a:stretch>
            <a:fillRect/>
          </a:stretch>
        </p:blipFill>
        <p:spPr>
          <a:xfrm>
            <a:off x="9218814" y="2909963"/>
            <a:ext cx="2900715" cy="1109097"/>
          </a:xfrm>
          <a:prstGeom prst="rect">
            <a:avLst/>
          </a:prstGeom>
        </p:spPr>
      </p:pic>
    </p:spTree>
    <p:extLst>
      <p:ext uri="{BB962C8B-B14F-4D97-AF65-F5344CB8AC3E}">
        <p14:creationId xmlns:p14="http://schemas.microsoft.com/office/powerpoint/2010/main" val="100446975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WP5</a:t>
            </a:r>
            <a:r>
              <a:rPr lang="en-US" dirty="0" smtClean="0"/>
              <a:t> – </a:t>
            </a:r>
            <a:r>
              <a:rPr lang="en-GB" b="1" dirty="0"/>
              <a:t>QUALITY PLAN </a:t>
            </a:r>
            <a:br>
              <a:rPr lang="en-GB" b="1" dirty="0"/>
            </a:br>
            <a:r>
              <a:rPr lang="en-US" b="1" dirty="0"/>
              <a:t>Project Quality control and monitoring</a:t>
            </a:r>
            <a:endParaRPr lang="en-US" dirty="0"/>
          </a:p>
        </p:txBody>
      </p:sp>
      <p:graphicFrame>
        <p:nvGraphicFramePr>
          <p:cNvPr id="5" name="Table 4"/>
          <p:cNvGraphicFramePr>
            <a:graphicFrameLocks noGrp="1"/>
          </p:cNvGraphicFramePr>
          <p:nvPr>
            <p:extLst>
              <p:ext uri="{D42A27DB-BD31-4B8C-83A1-F6EECF244321}">
                <p14:modId xmlns:p14="http://schemas.microsoft.com/office/powerpoint/2010/main" val="1373267749"/>
              </p:ext>
            </p:extLst>
          </p:nvPr>
        </p:nvGraphicFramePr>
        <p:xfrm>
          <a:off x="10048240" y="2162231"/>
          <a:ext cx="2046778" cy="2712507"/>
        </p:xfrm>
        <a:graphic>
          <a:graphicData uri="http://schemas.openxmlformats.org/drawingml/2006/table">
            <a:tbl>
              <a:tblPr firstRow="1" bandRow="1">
                <a:tableStyleId>{F5AB1C69-6EDB-4FF4-983F-18BD219EF322}</a:tableStyleId>
              </a:tblPr>
              <a:tblGrid>
                <a:gridCol w="2046778">
                  <a:extLst>
                    <a:ext uri="{9D8B030D-6E8A-4147-A177-3AD203B41FA5}">
                      <a16:colId xmlns:a16="http://schemas.microsoft.com/office/drawing/2014/main" val="2428642761"/>
                    </a:ext>
                  </a:extLst>
                </a:gridCol>
              </a:tblGrid>
              <a:tr h="617796">
                <a:tc>
                  <a:txBody>
                    <a:bodyPr/>
                    <a:lstStyle/>
                    <a:p>
                      <a:r>
                        <a:rPr lang="en-US" dirty="0" smtClean="0"/>
                        <a:t>Deliverables + KPIs</a:t>
                      </a:r>
                      <a:endParaRPr lang="en-US" dirty="0"/>
                    </a:p>
                  </a:txBody>
                  <a:tcPr/>
                </a:tc>
                <a:extLst>
                  <a:ext uri="{0D108BD9-81ED-4DB2-BD59-A6C34878D82A}">
                    <a16:rowId xmlns:a16="http://schemas.microsoft.com/office/drawing/2014/main" val="2397480503"/>
                  </a:ext>
                </a:extLst>
              </a:tr>
              <a:tr h="406402">
                <a:tc>
                  <a:txBody>
                    <a:bodyPr/>
                    <a:lstStyle/>
                    <a:p>
                      <a:r>
                        <a:rPr lang="en-US" sz="1200" dirty="0" smtClean="0"/>
                        <a:t>1 Report – QCP</a:t>
                      </a:r>
                      <a:endParaRPr lang="en-US" sz="1200" dirty="0"/>
                    </a:p>
                  </a:txBody>
                  <a:tcPr/>
                </a:tc>
                <a:extLst>
                  <a:ext uri="{0D108BD9-81ED-4DB2-BD59-A6C34878D82A}">
                    <a16:rowId xmlns:a16="http://schemas.microsoft.com/office/drawing/2014/main" val="2898280232"/>
                  </a:ext>
                </a:extLst>
              </a:tr>
              <a:tr h="314962">
                <a:tc>
                  <a:txBody>
                    <a:bodyPr/>
                    <a:lstStyle/>
                    <a:p>
                      <a:r>
                        <a:rPr lang="en-US" sz="1100" dirty="0" smtClean="0"/>
                        <a:t>1 Report – joint 3 annual reports</a:t>
                      </a:r>
                      <a:endParaRPr lang="en-US" sz="1100" dirty="0"/>
                    </a:p>
                  </a:txBody>
                  <a:tcPr/>
                </a:tc>
                <a:extLst>
                  <a:ext uri="{0D108BD9-81ED-4DB2-BD59-A6C34878D82A}">
                    <a16:rowId xmlns:a16="http://schemas.microsoft.com/office/drawing/2014/main" val="556252807"/>
                  </a:ext>
                </a:extLst>
              </a:tr>
              <a:tr h="371302">
                <a:tc>
                  <a:txBody>
                    <a:bodyPr/>
                    <a:lstStyle/>
                    <a:p>
                      <a:r>
                        <a:rPr lang="en-US" sz="1100" dirty="0" smtClean="0"/>
                        <a:t>6 Reports – </a:t>
                      </a:r>
                      <a:r>
                        <a:rPr lang="en-US" sz="1100" dirty="0" err="1" smtClean="0"/>
                        <a:t>MoM</a:t>
                      </a:r>
                      <a:endParaRPr lang="en-US" sz="1100" dirty="0"/>
                    </a:p>
                  </a:txBody>
                  <a:tcPr/>
                </a:tc>
                <a:extLst>
                  <a:ext uri="{0D108BD9-81ED-4DB2-BD59-A6C34878D82A}">
                    <a16:rowId xmlns:a16="http://schemas.microsoft.com/office/drawing/2014/main" val="2108473097"/>
                  </a:ext>
                </a:extLst>
              </a:tr>
              <a:tr h="287711">
                <a:tc>
                  <a:txBody>
                    <a:bodyPr/>
                    <a:lstStyle/>
                    <a:p>
                      <a:r>
                        <a:rPr lang="en-US" sz="1100" dirty="0" smtClean="0"/>
                        <a:t>2 Reports – 1 Pedagogical Approaches + 1 LP proposal</a:t>
                      </a:r>
                      <a:endParaRPr lang="en-US" sz="1100" dirty="0"/>
                    </a:p>
                  </a:txBody>
                  <a:tcPr/>
                </a:tc>
                <a:extLst>
                  <a:ext uri="{0D108BD9-81ED-4DB2-BD59-A6C34878D82A}">
                    <a16:rowId xmlns:a16="http://schemas.microsoft.com/office/drawing/2014/main" val="2439372029"/>
                  </a:ext>
                </a:extLst>
              </a:tr>
              <a:tr h="441283">
                <a:tc>
                  <a:txBody>
                    <a:bodyPr/>
                    <a:lstStyle/>
                    <a:p>
                      <a:r>
                        <a:rPr lang="en-US" sz="1200" dirty="0" smtClean="0"/>
                        <a:t>1 Report – FC Report</a:t>
                      </a:r>
                      <a:endParaRPr lang="en-US" sz="1200" dirty="0"/>
                    </a:p>
                  </a:txBody>
                  <a:tcPr/>
                </a:tc>
                <a:extLst>
                  <a:ext uri="{0D108BD9-81ED-4DB2-BD59-A6C34878D82A}">
                    <a16:rowId xmlns:a16="http://schemas.microsoft.com/office/drawing/2014/main" val="2128814599"/>
                  </a:ext>
                </a:extLst>
              </a:tr>
            </a:tbl>
          </a:graphicData>
        </a:graphic>
      </p:graphicFrame>
      <p:graphicFrame>
        <p:nvGraphicFramePr>
          <p:cNvPr id="6" name="Content Placeholder 3"/>
          <p:cNvGraphicFramePr>
            <a:graphicFrameLocks noGrp="1"/>
          </p:cNvGraphicFramePr>
          <p:nvPr>
            <p:ph idx="1"/>
            <p:extLst>
              <p:ext uri="{D42A27DB-BD31-4B8C-83A1-F6EECF244321}">
                <p14:modId xmlns:p14="http://schemas.microsoft.com/office/powerpoint/2010/main" val="837006153"/>
              </p:ext>
            </p:extLst>
          </p:nvPr>
        </p:nvGraphicFramePr>
        <p:xfrm>
          <a:off x="232712" y="2162231"/>
          <a:ext cx="9700997" cy="2642358"/>
        </p:xfrm>
        <a:graphic>
          <a:graphicData uri="http://schemas.openxmlformats.org/drawingml/2006/table">
            <a:tbl>
              <a:tblPr firstRow="1" bandRow="1">
                <a:tableStyleId>{5C22544A-7EE6-4342-B048-85BDC9FD1C3A}</a:tableStyleId>
              </a:tblPr>
              <a:tblGrid>
                <a:gridCol w="5079121">
                  <a:extLst>
                    <a:ext uri="{9D8B030D-6E8A-4147-A177-3AD203B41FA5}">
                      <a16:colId xmlns:a16="http://schemas.microsoft.com/office/drawing/2014/main" val="2712741985"/>
                    </a:ext>
                  </a:extLst>
                </a:gridCol>
                <a:gridCol w="299258">
                  <a:extLst>
                    <a:ext uri="{9D8B030D-6E8A-4147-A177-3AD203B41FA5}">
                      <a16:colId xmlns:a16="http://schemas.microsoft.com/office/drawing/2014/main" val="1119261815"/>
                    </a:ext>
                  </a:extLst>
                </a:gridCol>
                <a:gridCol w="349134">
                  <a:extLst>
                    <a:ext uri="{9D8B030D-6E8A-4147-A177-3AD203B41FA5}">
                      <a16:colId xmlns:a16="http://schemas.microsoft.com/office/drawing/2014/main" val="450297159"/>
                    </a:ext>
                  </a:extLst>
                </a:gridCol>
                <a:gridCol w="357448">
                  <a:extLst>
                    <a:ext uri="{9D8B030D-6E8A-4147-A177-3AD203B41FA5}">
                      <a16:colId xmlns:a16="http://schemas.microsoft.com/office/drawing/2014/main" val="1905676383"/>
                    </a:ext>
                  </a:extLst>
                </a:gridCol>
                <a:gridCol w="374072">
                  <a:extLst>
                    <a:ext uri="{9D8B030D-6E8A-4147-A177-3AD203B41FA5}">
                      <a16:colId xmlns:a16="http://schemas.microsoft.com/office/drawing/2014/main" val="3588398417"/>
                    </a:ext>
                  </a:extLst>
                </a:gridCol>
                <a:gridCol w="440575">
                  <a:extLst>
                    <a:ext uri="{9D8B030D-6E8A-4147-A177-3AD203B41FA5}">
                      <a16:colId xmlns:a16="http://schemas.microsoft.com/office/drawing/2014/main" val="891900840"/>
                    </a:ext>
                  </a:extLst>
                </a:gridCol>
                <a:gridCol w="448887">
                  <a:extLst>
                    <a:ext uri="{9D8B030D-6E8A-4147-A177-3AD203B41FA5}">
                      <a16:colId xmlns:a16="http://schemas.microsoft.com/office/drawing/2014/main" val="3087324737"/>
                    </a:ext>
                  </a:extLst>
                </a:gridCol>
                <a:gridCol w="324197">
                  <a:extLst>
                    <a:ext uri="{9D8B030D-6E8A-4147-A177-3AD203B41FA5}">
                      <a16:colId xmlns:a16="http://schemas.microsoft.com/office/drawing/2014/main" val="298824092"/>
                    </a:ext>
                  </a:extLst>
                </a:gridCol>
                <a:gridCol w="290945">
                  <a:extLst>
                    <a:ext uri="{9D8B030D-6E8A-4147-A177-3AD203B41FA5}">
                      <a16:colId xmlns:a16="http://schemas.microsoft.com/office/drawing/2014/main" val="2549917139"/>
                    </a:ext>
                  </a:extLst>
                </a:gridCol>
                <a:gridCol w="282633">
                  <a:extLst>
                    <a:ext uri="{9D8B030D-6E8A-4147-A177-3AD203B41FA5}">
                      <a16:colId xmlns:a16="http://schemas.microsoft.com/office/drawing/2014/main" val="3785389801"/>
                    </a:ext>
                  </a:extLst>
                </a:gridCol>
                <a:gridCol w="407323">
                  <a:extLst>
                    <a:ext uri="{9D8B030D-6E8A-4147-A177-3AD203B41FA5}">
                      <a16:colId xmlns:a16="http://schemas.microsoft.com/office/drawing/2014/main" val="1241423008"/>
                    </a:ext>
                  </a:extLst>
                </a:gridCol>
                <a:gridCol w="315884">
                  <a:extLst>
                    <a:ext uri="{9D8B030D-6E8A-4147-A177-3AD203B41FA5}">
                      <a16:colId xmlns:a16="http://schemas.microsoft.com/office/drawing/2014/main" val="3673360911"/>
                    </a:ext>
                  </a:extLst>
                </a:gridCol>
                <a:gridCol w="315884">
                  <a:extLst>
                    <a:ext uri="{9D8B030D-6E8A-4147-A177-3AD203B41FA5}">
                      <a16:colId xmlns:a16="http://schemas.microsoft.com/office/drawing/2014/main" val="1183988739"/>
                    </a:ext>
                  </a:extLst>
                </a:gridCol>
                <a:gridCol w="415636">
                  <a:extLst>
                    <a:ext uri="{9D8B030D-6E8A-4147-A177-3AD203B41FA5}">
                      <a16:colId xmlns:a16="http://schemas.microsoft.com/office/drawing/2014/main" val="2735532655"/>
                    </a:ext>
                  </a:extLst>
                </a:gridCol>
              </a:tblGrid>
              <a:tr h="235424">
                <a:tc>
                  <a:txBody>
                    <a:bodyPr/>
                    <a:lstStyle/>
                    <a:p>
                      <a:endParaRPr lang="en-US" sz="1400" dirty="0"/>
                    </a:p>
                  </a:txBody>
                  <a:tcPr/>
                </a:tc>
                <a:tc gridSpan="5">
                  <a:txBody>
                    <a:bodyPr/>
                    <a:lstStyle/>
                    <a:p>
                      <a:pPr algn="ctr"/>
                      <a:r>
                        <a:rPr lang="en-US" sz="1400" dirty="0" smtClean="0"/>
                        <a:t>2021</a:t>
                      </a:r>
                      <a:endParaRPr lang="en-US" sz="1400" dirty="0"/>
                    </a:p>
                  </a:txBody>
                  <a:tcPr>
                    <a:lnR w="12700" cap="flat" cmpd="sng" algn="ctr">
                      <a:solidFill>
                        <a:schemeClr val="tx1"/>
                      </a:solidFill>
                      <a:prstDash val="solid"/>
                      <a:round/>
                      <a:headEnd type="none" w="med" len="med"/>
                      <a:tailEnd type="none" w="med" len="med"/>
                    </a:lnR>
                  </a:tcPr>
                </a:tc>
                <a:tc hMerge="1">
                  <a:txBody>
                    <a:bodyPr/>
                    <a:lstStyle/>
                    <a:p>
                      <a:endParaRPr lang="en-US" dirty="0"/>
                    </a:p>
                  </a:txBody>
                  <a:tcPr/>
                </a:tc>
                <a:tc hMerge="1">
                  <a:txBody>
                    <a:bodyPr/>
                    <a:lstStyle/>
                    <a:p>
                      <a:pPr algn="ctr"/>
                      <a:endParaRPr lang="en-US" dirty="0"/>
                    </a:p>
                  </a:txBody>
                  <a:tcPr/>
                </a:tc>
                <a:tc hMerge="1">
                  <a:txBody>
                    <a:bodyPr/>
                    <a:lstStyle/>
                    <a:p>
                      <a:pPr algn="ctr"/>
                      <a:endParaRPr 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hMerge="1">
                  <a:txBody>
                    <a:bodyPr/>
                    <a:lstStyle/>
                    <a:p>
                      <a:endParaRPr lang="en-US" dirty="0"/>
                    </a:p>
                  </a:txBody>
                  <a:tcPr/>
                </a:tc>
                <a:tc gridSpan="5">
                  <a:txBody>
                    <a:bodyPr/>
                    <a:lstStyle/>
                    <a:p>
                      <a:pPr algn="ctr"/>
                      <a:r>
                        <a:rPr lang="en-US" sz="1400" dirty="0" smtClean="0"/>
                        <a:t>2022</a:t>
                      </a:r>
                      <a:endParaRPr 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hMerge="1">
                  <a:txBody>
                    <a:bodyPr/>
                    <a:lstStyle/>
                    <a:p>
                      <a:pPr algn="ctr"/>
                      <a:endParaRPr lang="en-US" sz="1400" dirty="0"/>
                    </a:p>
                  </a:txBody>
                  <a:tcPr>
                    <a:lnL w="12700" cap="flat" cmpd="sng" algn="ctr">
                      <a:solidFill>
                        <a:schemeClr val="tx1"/>
                      </a:solidFill>
                      <a:prstDash val="solid"/>
                      <a:round/>
                      <a:headEnd type="none" w="med" len="med"/>
                      <a:tailEnd type="none" w="med" len="med"/>
                    </a:lnL>
                  </a:tcPr>
                </a:tc>
                <a:tc hMerge="1">
                  <a:txBody>
                    <a:bodyPr/>
                    <a:lstStyle/>
                    <a:p>
                      <a:endParaRPr lang="en-US"/>
                    </a:p>
                  </a:txBody>
                  <a:tcPr/>
                </a:tc>
                <a:tc hMerge="1">
                  <a:txBody>
                    <a:bodyPr/>
                    <a:lstStyle/>
                    <a:p>
                      <a:endParaRPr lang="en-US"/>
                    </a:p>
                  </a:txBody>
                  <a:tcPr/>
                </a:tc>
                <a:tc hMerge="1">
                  <a:txBody>
                    <a:bodyPr/>
                    <a:lstStyle/>
                    <a:p>
                      <a:pPr algn="ctr"/>
                      <a:endParaRPr lang="en-US" sz="1400" dirty="0"/>
                    </a:p>
                  </a:txBody>
                  <a:tcPr>
                    <a:lnL w="12700" cap="flat" cmpd="sng" algn="ctr">
                      <a:solidFill>
                        <a:schemeClr val="tx1"/>
                      </a:solidFill>
                      <a:prstDash val="solid"/>
                      <a:round/>
                      <a:headEnd type="none" w="med" len="med"/>
                      <a:tailEnd type="none" w="med" len="med"/>
                    </a:lnL>
                  </a:tcPr>
                </a:tc>
                <a:tc gridSpan="3">
                  <a:txBody>
                    <a:bodyPr/>
                    <a:lstStyle/>
                    <a:p>
                      <a:pPr algn="ctr"/>
                      <a:r>
                        <a:rPr lang="en-US" sz="1400" dirty="0" smtClean="0"/>
                        <a:t>2023</a:t>
                      </a:r>
                      <a:endParaRPr lang="en-US" sz="1400" dirty="0"/>
                    </a:p>
                  </a:txBody>
                  <a:tcPr>
                    <a:lnL w="12700" cap="flat" cmpd="sng" algn="ctr">
                      <a:solidFill>
                        <a:schemeClr val="tx1"/>
                      </a:solidFill>
                      <a:prstDash val="solid"/>
                      <a:round/>
                      <a:headEnd type="none" w="med" len="med"/>
                      <a:tailEnd type="none" w="med" len="med"/>
                    </a:lnL>
                  </a:tcPr>
                </a:tc>
                <a:tc hMerge="1">
                  <a:txBody>
                    <a:bodyPr/>
                    <a:lstStyle/>
                    <a:p>
                      <a:pPr algn="ctr"/>
                      <a:endParaRPr lang="en-US" sz="1400" dirty="0"/>
                    </a:p>
                  </a:txBody>
                  <a:tcPr>
                    <a:lnL w="12700" cap="flat" cmpd="sng" algn="ctr">
                      <a:solidFill>
                        <a:schemeClr val="tx1"/>
                      </a:solidFill>
                      <a:prstDash val="solid"/>
                      <a:round/>
                      <a:headEnd type="none" w="med" len="med"/>
                      <a:tailEnd type="none" w="med" len="med"/>
                    </a:lnL>
                  </a:tcPr>
                </a:tc>
                <a:tc hMerge="1">
                  <a:txBody>
                    <a:bodyPr/>
                    <a:lstStyle/>
                    <a:p>
                      <a:pPr algn="ctr"/>
                      <a:endParaRPr lang="en-US" dirty="0"/>
                    </a:p>
                  </a:txBody>
                  <a:tcP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3788726421"/>
                  </a:ext>
                </a:extLst>
              </a:tr>
              <a:tr h="235424">
                <a:tc>
                  <a:txBody>
                    <a:bodyPr/>
                    <a:lstStyle/>
                    <a:p>
                      <a:endParaRPr lang="en-US" sz="1400" dirty="0"/>
                    </a:p>
                  </a:txBody>
                  <a:tcPr/>
                </a:tc>
                <a:tc>
                  <a:txBody>
                    <a:bodyPr/>
                    <a:lstStyle/>
                    <a:p>
                      <a:r>
                        <a:rPr lang="en-US" sz="1400" dirty="0" smtClean="0"/>
                        <a:t>1</a:t>
                      </a:r>
                      <a:endParaRPr lang="en-US" sz="1400" dirty="0"/>
                    </a:p>
                  </a:txBody>
                  <a:tcPr/>
                </a:tc>
                <a:tc>
                  <a:txBody>
                    <a:bodyPr/>
                    <a:lstStyle/>
                    <a:p>
                      <a:r>
                        <a:rPr lang="en-US" sz="1400" dirty="0" smtClean="0"/>
                        <a:t>2</a:t>
                      </a:r>
                      <a:endParaRPr lang="en-US" sz="1400" dirty="0"/>
                    </a:p>
                  </a:txBody>
                  <a:tcPr/>
                </a:tc>
                <a:tc>
                  <a:txBody>
                    <a:bodyPr/>
                    <a:lstStyle/>
                    <a:p>
                      <a:r>
                        <a:rPr lang="en-US" sz="1400" dirty="0" smtClean="0"/>
                        <a:t>3</a:t>
                      </a:r>
                      <a:endParaRPr lang="en-US" sz="1400" dirty="0"/>
                    </a:p>
                  </a:txBody>
                  <a:tcPr/>
                </a:tc>
                <a:tc>
                  <a:txBody>
                    <a:bodyPr/>
                    <a:lstStyle/>
                    <a:p>
                      <a:r>
                        <a:rPr lang="en-US" sz="1400" dirty="0" smtClean="0"/>
                        <a:t>10</a:t>
                      </a:r>
                      <a:endParaRPr lang="en-US" sz="1400" dirty="0"/>
                    </a:p>
                  </a:txBody>
                  <a:tcPr/>
                </a:tc>
                <a:tc>
                  <a:txBody>
                    <a:bodyPr/>
                    <a:lstStyle/>
                    <a:p>
                      <a:r>
                        <a:rPr lang="en-US" sz="1400" dirty="0" smtClean="0"/>
                        <a:t>12</a:t>
                      </a:r>
                      <a:endParaRPr lang="en-US" sz="1400" dirty="0"/>
                    </a:p>
                  </a:txBody>
                  <a:tcPr/>
                </a:tc>
                <a:tc>
                  <a:txBody>
                    <a:bodyPr/>
                    <a:lstStyle/>
                    <a:p>
                      <a:r>
                        <a:rPr lang="en-US" sz="1400" dirty="0" smtClean="0"/>
                        <a:t>1</a:t>
                      </a:r>
                      <a:endParaRPr lang="en-US" sz="1400" dirty="0"/>
                    </a:p>
                  </a:txBody>
                  <a:tcPr>
                    <a:lnR w="12700" cap="flat" cmpd="sng" algn="ctr">
                      <a:solidFill>
                        <a:schemeClr val="tx1"/>
                      </a:solidFill>
                      <a:prstDash val="solid"/>
                      <a:round/>
                      <a:headEnd type="none" w="med" len="med"/>
                      <a:tailEnd type="none" w="med" len="med"/>
                    </a:lnR>
                  </a:tcPr>
                </a:tc>
                <a:tc>
                  <a:txBody>
                    <a:bodyPr/>
                    <a:lstStyle/>
                    <a:p>
                      <a:r>
                        <a:rPr lang="en-US" sz="1400" dirty="0" smtClean="0"/>
                        <a:t>3</a:t>
                      </a:r>
                      <a:endParaRPr lang="en-US" sz="1400" dirty="0"/>
                    </a:p>
                  </a:txBody>
                  <a:tcPr>
                    <a:lnL w="12700" cap="flat" cmpd="sng" algn="ctr">
                      <a:solidFill>
                        <a:schemeClr val="tx1"/>
                      </a:solidFill>
                      <a:prstDash val="solid"/>
                      <a:round/>
                      <a:headEnd type="none" w="med" len="med"/>
                      <a:tailEnd type="none" w="med" len="med"/>
                    </a:lnL>
                  </a:tcPr>
                </a:tc>
                <a:tc>
                  <a:txBody>
                    <a:bodyPr/>
                    <a:lstStyle/>
                    <a:p>
                      <a:r>
                        <a:rPr lang="en-US" sz="1400" dirty="0" smtClean="0"/>
                        <a:t>6</a:t>
                      </a:r>
                      <a:endParaRPr lang="en-US" sz="1400" dirty="0"/>
                    </a:p>
                  </a:txBody>
                  <a:tcPr/>
                </a:tc>
                <a:tc>
                  <a:txBody>
                    <a:bodyPr/>
                    <a:lstStyle/>
                    <a:p>
                      <a:r>
                        <a:rPr lang="en-US" sz="1400" dirty="0" smtClean="0"/>
                        <a:t>9</a:t>
                      </a:r>
                      <a:endParaRPr lang="en-US" sz="1400" dirty="0"/>
                    </a:p>
                  </a:txBody>
                  <a:tcPr>
                    <a:lnR w="12700" cap="flat" cmpd="sng" algn="ctr">
                      <a:solidFill>
                        <a:schemeClr val="tx1"/>
                      </a:solidFill>
                      <a:prstDash val="solid"/>
                      <a:round/>
                      <a:headEnd type="none" w="med" len="med"/>
                      <a:tailEnd type="none" w="med" len="med"/>
                    </a:lnR>
                  </a:tcPr>
                </a:tc>
                <a:tc>
                  <a:txBody>
                    <a:bodyPr/>
                    <a:lstStyle/>
                    <a:p>
                      <a:r>
                        <a:rPr lang="en-US" sz="1400" dirty="0" smtClean="0"/>
                        <a:t>12</a:t>
                      </a:r>
                      <a:endParaRPr 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r>
                        <a:rPr lang="en-US" sz="1400" dirty="0" smtClean="0"/>
                        <a:t>6</a:t>
                      </a:r>
                      <a:endParaRPr 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r>
                        <a:rPr lang="en-US" sz="1400" dirty="0" smtClean="0"/>
                        <a:t>9</a:t>
                      </a:r>
                      <a:endParaRPr 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r>
                        <a:rPr lang="en-US" sz="1400" dirty="0" smtClean="0"/>
                        <a:t>10</a:t>
                      </a:r>
                      <a:endParaRPr lang="en-US" sz="1400" dirty="0"/>
                    </a:p>
                  </a:txBody>
                  <a:tcP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3348953074"/>
                  </a:ext>
                </a:extLst>
              </a:tr>
              <a:tr h="395318">
                <a:tc>
                  <a:txBody>
                    <a:bodyPr/>
                    <a:lstStyle/>
                    <a:p>
                      <a:r>
                        <a:rPr lang="en-US" sz="1400" dirty="0" smtClean="0">
                          <a:solidFill>
                            <a:schemeClr val="bg1"/>
                          </a:solidFill>
                        </a:rPr>
                        <a:t>5.1 Development of the Quality Control Plan</a:t>
                      </a:r>
                      <a:endParaRPr lang="en-US" sz="1400" dirty="0">
                        <a:solidFill>
                          <a:schemeClr val="bg1"/>
                        </a:solidFill>
                      </a:endParaRPr>
                    </a:p>
                  </a:txBody>
                  <a:tcPr/>
                </a:tc>
                <a:tc>
                  <a:txBody>
                    <a:bodyPr/>
                    <a:lstStyle/>
                    <a:p>
                      <a:r>
                        <a:rPr lang="en-US" sz="1400" dirty="0" smtClean="0"/>
                        <a:t>X</a:t>
                      </a:r>
                      <a:endParaRPr lang="en-US" sz="1400" dirty="0"/>
                    </a:p>
                  </a:txBody>
                  <a:tcPr anchor="ctr"/>
                </a:tc>
                <a:tc>
                  <a:txBody>
                    <a:bodyPr/>
                    <a:lstStyle/>
                    <a:p>
                      <a:r>
                        <a:rPr lang="en-US" sz="1400" dirty="0" smtClean="0"/>
                        <a:t>X</a:t>
                      </a:r>
                      <a:endParaRPr lang="en-US" sz="1400" dirty="0"/>
                    </a:p>
                  </a:txBody>
                  <a:tcPr anchor="ctr"/>
                </a:tc>
                <a:tc>
                  <a:txBody>
                    <a:bodyPr/>
                    <a:lstStyle/>
                    <a:p>
                      <a:r>
                        <a:rPr lang="en-US" sz="1400" dirty="0" smtClean="0"/>
                        <a:t>X</a:t>
                      </a:r>
                      <a:endParaRPr lang="en-US" sz="1400" dirty="0"/>
                    </a:p>
                  </a:txBody>
                  <a:tcPr anchor="ctr"/>
                </a:tc>
                <a:tc>
                  <a:txBody>
                    <a:bodyPr/>
                    <a:lstStyle/>
                    <a:p>
                      <a:endParaRPr lang="en-US" sz="1400" dirty="0"/>
                    </a:p>
                  </a:txBody>
                  <a:tcPr anchor="ctr"/>
                </a:tc>
                <a:tc>
                  <a:txBody>
                    <a:bodyPr/>
                    <a:lstStyle/>
                    <a:p>
                      <a:endParaRPr lang="en-US" sz="1400" dirty="0"/>
                    </a:p>
                  </a:txBody>
                  <a:tcPr anchor="ctr"/>
                </a:tc>
                <a:tc>
                  <a:txBody>
                    <a:bodyPr/>
                    <a:lstStyle/>
                    <a:p>
                      <a:endParaRPr lang="en-US" sz="1400" dirty="0"/>
                    </a:p>
                  </a:txBody>
                  <a:tcPr anchor="ctr"/>
                </a:tc>
                <a:tc>
                  <a:txBody>
                    <a:bodyPr/>
                    <a:lstStyle/>
                    <a:p>
                      <a:endParaRPr lang="en-US" sz="1400" dirty="0"/>
                    </a:p>
                  </a:txBody>
                  <a:tcPr anchor="ctr"/>
                </a:tc>
                <a:tc>
                  <a:txBody>
                    <a:bodyPr/>
                    <a:lstStyle/>
                    <a:p>
                      <a:endParaRPr lang="en-US" sz="1400" dirty="0"/>
                    </a:p>
                  </a:txBody>
                  <a:tcPr anchor="ctr"/>
                </a:tc>
                <a:tc>
                  <a:txBody>
                    <a:bodyPr/>
                    <a:lstStyle/>
                    <a:p>
                      <a:endParaRPr lang="en-US" sz="1400" dirty="0"/>
                    </a:p>
                  </a:txBody>
                  <a:tcPr anchor="ctr"/>
                </a:tc>
                <a:tc>
                  <a:txBody>
                    <a:bodyPr/>
                    <a:lstStyle/>
                    <a:p>
                      <a:endParaRPr lang="en-US" sz="1400" dirty="0"/>
                    </a:p>
                  </a:txBody>
                  <a:tcPr anchor="ctr"/>
                </a:tc>
                <a:tc>
                  <a:txBody>
                    <a:bodyPr/>
                    <a:lstStyle/>
                    <a:p>
                      <a:endParaRPr lang="en-US" sz="1400" dirty="0"/>
                    </a:p>
                  </a:txBody>
                  <a:tcPr anchor="ctr"/>
                </a:tc>
                <a:tc>
                  <a:txBody>
                    <a:bodyPr/>
                    <a:lstStyle/>
                    <a:p>
                      <a:endParaRPr lang="en-US" sz="1400" dirty="0"/>
                    </a:p>
                  </a:txBody>
                  <a:tcPr anchor="ctr"/>
                </a:tc>
                <a:tc>
                  <a:txBody>
                    <a:bodyPr/>
                    <a:lstStyle/>
                    <a:p>
                      <a:endParaRPr lang="en-US" sz="1400" dirty="0"/>
                    </a:p>
                  </a:txBody>
                  <a:tcPr anchor="ctr"/>
                </a:tc>
                <a:extLst>
                  <a:ext uri="{0D108BD9-81ED-4DB2-BD59-A6C34878D82A}">
                    <a16:rowId xmlns:a16="http://schemas.microsoft.com/office/drawing/2014/main" val="567392970"/>
                  </a:ext>
                </a:extLst>
              </a:tr>
              <a:tr h="399011">
                <a:tc>
                  <a:txBody>
                    <a:bodyPr/>
                    <a:lstStyle/>
                    <a:p>
                      <a:r>
                        <a:rPr lang="en-US" sz="1400" dirty="0" smtClean="0">
                          <a:solidFill>
                            <a:schemeClr val="bg1"/>
                          </a:solidFill>
                        </a:rPr>
                        <a:t>5.2 Internal evaluation of the main project results</a:t>
                      </a:r>
                      <a:endParaRPr lang="en-US" sz="1400" dirty="0">
                        <a:solidFill>
                          <a:schemeClr val="bg1"/>
                        </a:solidFill>
                      </a:endParaRPr>
                    </a:p>
                  </a:txBody>
                  <a:tcPr/>
                </a:tc>
                <a:tc>
                  <a:txBody>
                    <a:bodyPr/>
                    <a:lstStyle/>
                    <a:p>
                      <a:r>
                        <a:rPr lang="en-US" sz="1400" dirty="0" smtClean="0"/>
                        <a:t>X</a:t>
                      </a:r>
                      <a:endParaRPr lang="en-US" sz="1400" dirty="0"/>
                    </a:p>
                  </a:txBody>
                  <a:tcPr anchor="ctr"/>
                </a:tc>
                <a:tc>
                  <a:txBody>
                    <a:bodyPr/>
                    <a:lstStyle/>
                    <a:p>
                      <a:r>
                        <a:rPr lang="en-US" sz="1400" dirty="0" smtClean="0"/>
                        <a:t>X</a:t>
                      </a:r>
                      <a:endParaRPr lang="en-US" sz="1400" dirty="0"/>
                    </a:p>
                  </a:txBody>
                  <a:tcPr anchor="ctr"/>
                </a:tc>
                <a:tc>
                  <a:txBody>
                    <a:bodyPr/>
                    <a:lstStyle/>
                    <a:p>
                      <a:r>
                        <a:rPr lang="en-US" sz="1400" dirty="0" smtClean="0"/>
                        <a:t>X</a:t>
                      </a:r>
                      <a:endParaRPr lang="en-US" sz="1400" dirty="0"/>
                    </a:p>
                  </a:txBody>
                  <a:tcPr anchor="ctr"/>
                </a:tc>
                <a:tc>
                  <a:txBody>
                    <a:bodyPr/>
                    <a:lstStyle/>
                    <a:p>
                      <a:r>
                        <a:rPr lang="en-US" sz="1400" dirty="0" smtClean="0"/>
                        <a:t>X</a:t>
                      </a:r>
                      <a:endParaRPr lang="en-US" sz="1400" dirty="0"/>
                    </a:p>
                  </a:txBody>
                  <a:tcPr anchor="ctr"/>
                </a:tc>
                <a:tc>
                  <a:txBody>
                    <a:bodyPr/>
                    <a:lstStyle/>
                    <a:p>
                      <a:r>
                        <a:rPr lang="en-US" sz="1400" dirty="0" smtClean="0"/>
                        <a:t>X</a:t>
                      </a:r>
                      <a:endParaRPr lang="en-US" sz="1400" dirty="0"/>
                    </a:p>
                  </a:txBody>
                  <a:tcPr anchor="ctr"/>
                </a:tc>
                <a:tc>
                  <a:txBody>
                    <a:bodyPr/>
                    <a:lstStyle/>
                    <a:p>
                      <a:r>
                        <a:rPr lang="en-US" sz="1400" dirty="0" smtClean="0"/>
                        <a:t>X</a:t>
                      </a:r>
                      <a:endParaRPr lang="en-US" sz="1400" dirty="0"/>
                    </a:p>
                  </a:txBody>
                  <a:tcPr anchor="ctr"/>
                </a:tc>
                <a:tc>
                  <a:txBody>
                    <a:bodyPr/>
                    <a:lstStyle/>
                    <a:p>
                      <a:r>
                        <a:rPr lang="en-US" sz="1400" dirty="0" smtClean="0"/>
                        <a:t>X</a:t>
                      </a:r>
                      <a:endParaRPr lang="en-US" sz="1400" dirty="0"/>
                    </a:p>
                  </a:txBody>
                  <a:tcPr anchor="ctr"/>
                </a:tc>
                <a:tc>
                  <a:txBody>
                    <a:bodyPr/>
                    <a:lstStyle/>
                    <a:p>
                      <a:r>
                        <a:rPr lang="en-US" sz="1400" dirty="0" smtClean="0"/>
                        <a:t>X</a:t>
                      </a:r>
                      <a:endParaRPr lang="en-US" sz="1400" dirty="0"/>
                    </a:p>
                  </a:txBody>
                  <a:tcPr anchor="ctr"/>
                </a:tc>
                <a:tc>
                  <a:txBody>
                    <a:bodyPr/>
                    <a:lstStyle/>
                    <a:p>
                      <a:r>
                        <a:rPr lang="en-US" sz="1400" dirty="0" smtClean="0"/>
                        <a:t>X</a:t>
                      </a:r>
                      <a:endParaRPr lang="en-US" sz="1400" dirty="0"/>
                    </a:p>
                  </a:txBody>
                  <a:tcPr anchor="ctr"/>
                </a:tc>
                <a:tc>
                  <a:txBody>
                    <a:bodyPr/>
                    <a:lstStyle/>
                    <a:p>
                      <a:r>
                        <a:rPr lang="en-US" sz="1400" dirty="0" smtClean="0"/>
                        <a:t>X</a:t>
                      </a:r>
                      <a:endParaRPr lang="en-US" sz="1400" dirty="0"/>
                    </a:p>
                  </a:txBody>
                  <a:tcPr anchor="ctr"/>
                </a:tc>
                <a:tc>
                  <a:txBody>
                    <a:bodyPr/>
                    <a:lstStyle/>
                    <a:p>
                      <a:r>
                        <a:rPr lang="en-US" sz="1400" dirty="0" smtClean="0"/>
                        <a:t>X</a:t>
                      </a:r>
                      <a:endParaRPr lang="en-US" sz="1400" dirty="0"/>
                    </a:p>
                  </a:txBody>
                  <a:tcPr anchor="ctr"/>
                </a:tc>
                <a:tc>
                  <a:txBody>
                    <a:bodyPr/>
                    <a:lstStyle/>
                    <a:p>
                      <a:r>
                        <a:rPr lang="en-US" sz="1400" dirty="0" smtClean="0"/>
                        <a:t>X</a:t>
                      </a:r>
                      <a:endParaRPr lang="en-US" sz="1400" dirty="0"/>
                    </a:p>
                  </a:txBody>
                  <a:tcPr anchor="ctr"/>
                </a:tc>
                <a:tc>
                  <a:txBody>
                    <a:bodyPr/>
                    <a:lstStyle/>
                    <a:p>
                      <a:r>
                        <a:rPr lang="en-US" sz="1400" dirty="0" smtClean="0"/>
                        <a:t>X</a:t>
                      </a:r>
                      <a:endParaRPr lang="en-US" sz="1400" dirty="0"/>
                    </a:p>
                  </a:txBody>
                  <a:tcPr anchor="ctr"/>
                </a:tc>
                <a:extLst>
                  <a:ext uri="{0D108BD9-81ED-4DB2-BD59-A6C34878D82A}">
                    <a16:rowId xmlns:a16="http://schemas.microsoft.com/office/drawing/2014/main" val="2166905839"/>
                  </a:ext>
                </a:extLst>
              </a:tr>
              <a:tr h="374073">
                <a:tc>
                  <a:txBody>
                    <a:bodyPr/>
                    <a:lstStyle/>
                    <a:p>
                      <a:r>
                        <a:rPr lang="en-US" sz="1400" dirty="0" smtClean="0">
                          <a:solidFill>
                            <a:schemeClr val="bg1"/>
                          </a:solidFill>
                        </a:rPr>
                        <a:t>5.3 Regular PQMC meetings</a:t>
                      </a:r>
                      <a:endParaRPr lang="en-US" sz="1400" dirty="0">
                        <a:solidFill>
                          <a:schemeClr val="bg1"/>
                        </a:solidFill>
                      </a:endParaRPr>
                    </a:p>
                  </a:txBody>
                  <a:tcPr/>
                </a:tc>
                <a:tc>
                  <a:txBody>
                    <a:bodyPr/>
                    <a:lstStyle/>
                    <a:p>
                      <a:r>
                        <a:rPr lang="en-US" sz="1400" dirty="0" smtClean="0"/>
                        <a:t>X</a:t>
                      </a:r>
                      <a:endParaRPr lang="en-US" sz="1400" dirty="0"/>
                    </a:p>
                  </a:txBody>
                  <a:tcPr anchor="ctr"/>
                </a:tc>
                <a:tc>
                  <a:txBody>
                    <a:bodyPr/>
                    <a:lstStyle/>
                    <a:p>
                      <a:endParaRPr lang="en-US" sz="1400" dirty="0"/>
                    </a:p>
                  </a:txBody>
                  <a:tcPr anchor="ctr"/>
                </a:tc>
                <a:tc>
                  <a:txBody>
                    <a:bodyPr/>
                    <a:lstStyle/>
                    <a:p>
                      <a:endParaRPr lang="en-US" sz="1400" dirty="0"/>
                    </a:p>
                  </a:txBody>
                  <a:tcPr anchor="ctr"/>
                </a:tc>
                <a:tc>
                  <a:txBody>
                    <a:bodyPr/>
                    <a:lstStyle/>
                    <a:p>
                      <a:endParaRPr lang="en-US" sz="1400" dirty="0"/>
                    </a:p>
                  </a:txBody>
                  <a:tcPr anchor="ctr"/>
                </a:tc>
                <a:tc>
                  <a:txBody>
                    <a:bodyPr/>
                    <a:lstStyle/>
                    <a:p>
                      <a:r>
                        <a:rPr lang="en-US" sz="1400" dirty="0" smtClean="0"/>
                        <a:t>X</a:t>
                      </a:r>
                      <a:endParaRPr lang="en-US" sz="1400" dirty="0"/>
                    </a:p>
                  </a:txBody>
                  <a:tcPr anchor="ctr"/>
                </a:tc>
                <a:tc>
                  <a:txBody>
                    <a:bodyPr/>
                    <a:lstStyle/>
                    <a:p>
                      <a:r>
                        <a:rPr lang="en-US" sz="1400" dirty="0" smtClean="0"/>
                        <a:t>X</a:t>
                      </a:r>
                      <a:endParaRPr lang="en-US" sz="1400" dirty="0"/>
                    </a:p>
                  </a:txBody>
                  <a:tcPr anchor="ctr"/>
                </a:tc>
                <a:tc>
                  <a:txBody>
                    <a:bodyPr/>
                    <a:lstStyle/>
                    <a:p>
                      <a:endParaRPr lang="en-US" sz="1400" dirty="0"/>
                    </a:p>
                  </a:txBody>
                  <a:tcPr anchor="ctr"/>
                </a:tc>
                <a:tc>
                  <a:txBody>
                    <a:bodyPr/>
                    <a:lstStyle/>
                    <a:p>
                      <a:endParaRPr lang="en-US" sz="1400" dirty="0"/>
                    </a:p>
                  </a:txBody>
                  <a:tcPr anchor="ctr"/>
                </a:tc>
                <a:tc>
                  <a:txBody>
                    <a:bodyPr/>
                    <a:lstStyle/>
                    <a:p>
                      <a:r>
                        <a:rPr lang="en-US" sz="1400" dirty="0" smtClean="0"/>
                        <a:t>X</a:t>
                      </a:r>
                      <a:endParaRPr lang="en-US" sz="1400" dirty="0"/>
                    </a:p>
                  </a:txBody>
                  <a:tcPr anchor="ctr"/>
                </a:tc>
                <a:tc>
                  <a:txBody>
                    <a:bodyPr/>
                    <a:lstStyle/>
                    <a:p>
                      <a:endParaRPr lang="en-US" sz="1400" dirty="0"/>
                    </a:p>
                  </a:txBody>
                  <a:tcPr anchor="ctr"/>
                </a:tc>
                <a:tc>
                  <a:txBody>
                    <a:bodyPr/>
                    <a:lstStyle/>
                    <a:p>
                      <a:r>
                        <a:rPr lang="en-US" sz="1400" dirty="0" smtClean="0"/>
                        <a:t>X</a:t>
                      </a:r>
                      <a:endParaRPr lang="en-US" sz="1400" dirty="0"/>
                    </a:p>
                  </a:txBody>
                  <a:tcPr anchor="ctr"/>
                </a:tc>
                <a:tc>
                  <a:txBody>
                    <a:bodyPr/>
                    <a:lstStyle/>
                    <a:p>
                      <a:r>
                        <a:rPr lang="en-US" sz="1400" dirty="0" smtClean="0"/>
                        <a:t>X</a:t>
                      </a:r>
                      <a:endParaRPr lang="en-US" sz="1400" dirty="0"/>
                    </a:p>
                  </a:txBody>
                  <a:tcPr anchor="ctr"/>
                </a:tc>
                <a:tc>
                  <a:txBody>
                    <a:bodyPr/>
                    <a:lstStyle/>
                    <a:p>
                      <a:endParaRPr lang="en-US" sz="1400" dirty="0"/>
                    </a:p>
                  </a:txBody>
                  <a:tcPr anchor="ctr"/>
                </a:tc>
                <a:extLst>
                  <a:ext uri="{0D108BD9-81ED-4DB2-BD59-A6C34878D82A}">
                    <a16:rowId xmlns:a16="http://schemas.microsoft.com/office/drawing/2014/main" val="4161683007"/>
                  </a:ext>
                </a:extLst>
              </a:tr>
              <a:tr h="346196">
                <a:tc>
                  <a:txBody>
                    <a:bodyPr/>
                    <a:lstStyle/>
                    <a:p>
                      <a:r>
                        <a:rPr lang="en-US" sz="1400" dirty="0" smtClean="0">
                          <a:solidFill>
                            <a:schemeClr val="bg1"/>
                          </a:solidFill>
                        </a:rPr>
                        <a:t>5.4 External quality control of Pedagogical approaches and learning platform proposals</a:t>
                      </a:r>
                      <a:endParaRPr lang="en-US" sz="1400" dirty="0">
                        <a:solidFill>
                          <a:schemeClr val="bg1"/>
                        </a:solidFill>
                      </a:endParaRPr>
                    </a:p>
                  </a:txBody>
                  <a:tcPr/>
                </a:tc>
                <a:tc>
                  <a:txBody>
                    <a:bodyPr/>
                    <a:lstStyle/>
                    <a:p>
                      <a:endParaRPr lang="en-US" sz="1400"/>
                    </a:p>
                  </a:txBody>
                  <a:tcPr anchor="ctr"/>
                </a:tc>
                <a:tc>
                  <a:txBody>
                    <a:bodyPr/>
                    <a:lstStyle/>
                    <a:p>
                      <a:endParaRPr lang="en-US" sz="1400"/>
                    </a:p>
                  </a:txBody>
                  <a:tcPr anchor="ctr"/>
                </a:tc>
                <a:tc>
                  <a:txBody>
                    <a:bodyPr/>
                    <a:lstStyle/>
                    <a:p>
                      <a:endParaRPr lang="en-US" sz="1400"/>
                    </a:p>
                  </a:txBody>
                  <a:tcPr anchor="ctr"/>
                </a:tc>
                <a:tc>
                  <a:txBody>
                    <a:bodyPr/>
                    <a:lstStyle/>
                    <a:p>
                      <a:r>
                        <a:rPr lang="en-US" sz="1400" dirty="0" smtClean="0">
                          <a:solidFill>
                            <a:srgbClr val="FF0000"/>
                          </a:solidFill>
                        </a:rPr>
                        <a:t>X</a:t>
                      </a:r>
                      <a:endParaRPr lang="en-US" sz="1400" dirty="0">
                        <a:solidFill>
                          <a:srgbClr val="FF0000"/>
                        </a:solidFill>
                      </a:endParaRPr>
                    </a:p>
                  </a:txBody>
                  <a:tcPr anchor="ctr"/>
                </a:tc>
                <a:tc>
                  <a:txBody>
                    <a:bodyPr/>
                    <a:lstStyle/>
                    <a:p>
                      <a:r>
                        <a:rPr lang="en-US" sz="1400" dirty="0" smtClean="0">
                          <a:solidFill>
                            <a:srgbClr val="FF0000"/>
                          </a:solidFill>
                        </a:rPr>
                        <a:t>X</a:t>
                      </a:r>
                      <a:endParaRPr lang="en-US" sz="1400" dirty="0">
                        <a:solidFill>
                          <a:srgbClr val="FF0000"/>
                        </a:solidFill>
                      </a:endParaRPr>
                    </a:p>
                  </a:txBody>
                  <a:tcPr anchor="ctr"/>
                </a:tc>
                <a:tc>
                  <a:txBody>
                    <a:bodyPr/>
                    <a:lstStyle/>
                    <a:p>
                      <a:endParaRPr lang="en-US" sz="1400" dirty="0"/>
                    </a:p>
                  </a:txBody>
                  <a:tcPr anchor="ctr"/>
                </a:tc>
                <a:tc>
                  <a:txBody>
                    <a:bodyPr/>
                    <a:lstStyle/>
                    <a:p>
                      <a:endParaRPr lang="en-US" sz="1400" dirty="0"/>
                    </a:p>
                  </a:txBody>
                  <a:tcPr anchor="ctr"/>
                </a:tc>
                <a:tc>
                  <a:txBody>
                    <a:bodyPr/>
                    <a:lstStyle/>
                    <a:p>
                      <a:endParaRPr lang="en-US" sz="1400" dirty="0"/>
                    </a:p>
                  </a:txBody>
                  <a:tcPr anchor="ctr"/>
                </a:tc>
                <a:tc>
                  <a:txBody>
                    <a:bodyPr/>
                    <a:lstStyle/>
                    <a:p>
                      <a:endParaRPr lang="en-US" sz="1400" dirty="0"/>
                    </a:p>
                  </a:txBody>
                  <a:tcPr anchor="ctr"/>
                </a:tc>
                <a:tc>
                  <a:txBody>
                    <a:bodyPr/>
                    <a:lstStyle/>
                    <a:p>
                      <a:endParaRPr lang="en-US" sz="1400" dirty="0"/>
                    </a:p>
                  </a:txBody>
                  <a:tcPr anchor="ctr"/>
                </a:tc>
                <a:tc>
                  <a:txBody>
                    <a:bodyPr/>
                    <a:lstStyle/>
                    <a:p>
                      <a:endParaRPr lang="en-US" sz="1400" dirty="0"/>
                    </a:p>
                  </a:txBody>
                  <a:tcPr anchor="ctr"/>
                </a:tc>
                <a:tc>
                  <a:txBody>
                    <a:bodyPr/>
                    <a:lstStyle/>
                    <a:p>
                      <a:endParaRPr lang="en-US" sz="1400" dirty="0"/>
                    </a:p>
                  </a:txBody>
                  <a:tcPr anchor="ctr"/>
                </a:tc>
                <a:tc>
                  <a:txBody>
                    <a:bodyPr/>
                    <a:lstStyle/>
                    <a:p>
                      <a:endParaRPr lang="en-US" sz="1400" dirty="0"/>
                    </a:p>
                  </a:txBody>
                  <a:tcPr anchor="ctr"/>
                </a:tc>
                <a:extLst>
                  <a:ext uri="{0D108BD9-81ED-4DB2-BD59-A6C34878D82A}">
                    <a16:rowId xmlns:a16="http://schemas.microsoft.com/office/drawing/2014/main" val="56300740"/>
                  </a:ext>
                </a:extLst>
              </a:tr>
              <a:tr h="346196">
                <a:tc>
                  <a:txBody>
                    <a:bodyPr/>
                    <a:lstStyle/>
                    <a:p>
                      <a:r>
                        <a:rPr lang="en-US" sz="1400" dirty="0" smtClean="0">
                          <a:solidFill>
                            <a:schemeClr val="bg1"/>
                          </a:solidFill>
                        </a:rPr>
                        <a:t>5.5 External financial control</a:t>
                      </a:r>
                      <a:endParaRPr lang="en-US" sz="1400" dirty="0">
                        <a:solidFill>
                          <a:schemeClr val="bg1"/>
                        </a:solidFill>
                      </a:endParaRPr>
                    </a:p>
                  </a:txBody>
                  <a:tcPr/>
                </a:tc>
                <a:tc>
                  <a:txBody>
                    <a:bodyPr/>
                    <a:lstStyle/>
                    <a:p>
                      <a:endParaRPr lang="en-US" sz="1400" dirty="0"/>
                    </a:p>
                  </a:txBody>
                  <a:tcPr anchor="ctr"/>
                </a:tc>
                <a:tc>
                  <a:txBody>
                    <a:bodyPr/>
                    <a:lstStyle/>
                    <a:p>
                      <a:endParaRPr lang="en-US" sz="1400"/>
                    </a:p>
                  </a:txBody>
                  <a:tcPr anchor="ctr"/>
                </a:tc>
                <a:tc>
                  <a:txBody>
                    <a:bodyPr/>
                    <a:lstStyle/>
                    <a:p>
                      <a:endParaRPr lang="en-US" sz="1400"/>
                    </a:p>
                  </a:txBody>
                  <a:tcPr anchor="ctr"/>
                </a:tc>
                <a:tc>
                  <a:txBody>
                    <a:bodyPr/>
                    <a:lstStyle/>
                    <a:p>
                      <a:endParaRPr lang="en-US" sz="1400" dirty="0"/>
                    </a:p>
                  </a:txBody>
                  <a:tcPr anchor="ctr"/>
                </a:tc>
                <a:tc>
                  <a:txBody>
                    <a:bodyPr/>
                    <a:lstStyle/>
                    <a:p>
                      <a:endParaRPr lang="en-US" sz="1400" dirty="0"/>
                    </a:p>
                  </a:txBody>
                  <a:tcPr anchor="ctr"/>
                </a:tc>
                <a:tc>
                  <a:txBody>
                    <a:bodyPr/>
                    <a:lstStyle/>
                    <a:p>
                      <a:endParaRPr lang="en-US" sz="1400" dirty="0"/>
                    </a:p>
                  </a:txBody>
                  <a:tcPr anchor="ctr"/>
                </a:tc>
                <a:tc>
                  <a:txBody>
                    <a:bodyPr/>
                    <a:lstStyle/>
                    <a:p>
                      <a:endParaRPr lang="en-US" sz="1400" dirty="0"/>
                    </a:p>
                  </a:txBody>
                  <a:tcPr anchor="ctr"/>
                </a:tc>
                <a:tc>
                  <a:txBody>
                    <a:bodyPr/>
                    <a:lstStyle/>
                    <a:p>
                      <a:endParaRPr lang="en-US" sz="1400" dirty="0"/>
                    </a:p>
                  </a:txBody>
                  <a:tcPr anchor="ctr"/>
                </a:tc>
                <a:tc>
                  <a:txBody>
                    <a:bodyPr/>
                    <a:lstStyle/>
                    <a:p>
                      <a:endParaRPr lang="en-US" sz="1400" dirty="0"/>
                    </a:p>
                  </a:txBody>
                  <a:tcPr anchor="ctr"/>
                </a:tc>
                <a:tc>
                  <a:txBody>
                    <a:bodyPr/>
                    <a:lstStyle/>
                    <a:p>
                      <a:endParaRPr lang="en-US" sz="1400" dirty="0"/>
                    </a:p>
                  </a:txBody>
                  <a:tcPr anchor="ctr"/>
                </a:tc>
                <a:tc>
                  <a:txBody>
                    <a:bodyPr/>
                    <a:lstStyle/>
                    <a:p>
                      <a:endParaRPr lang="en-US" sz="1400" dirty="0"/>
                    </a:p>
                  </a:txBody>
                  <a:tcPr anchor="ctr"/>
                </a:tc>
                <a:tc>
                  <a:txBody>
                    <a:bodyPr/>
                    <a:lstStyle/>
                    <a:p>
                      <a:r>
                        <a:rPr lang="en-US" sz="1400" dirty="0" smtClean="0"/>
                        <a:t>X</a:t>
                      </a:r>
                      <a:endParaRPr lang="en-US" sz="1400" dirty="0"/>
                    </a:p>
                  </a:txBody>
                  <a:tcPr anchor="ctr"/>
                </a:tc>
                <a:tc>
                  <a:txBody>
                    <a:bodyPr/>
                    <a:lstStyle/>
                    <a:p>
                      <a:r>
                        <a:rPr lang="en-US" sz="1400" dirty="0" smtClean="0"/>
                        <a:t>X</a:t>
                      </a:r>
                      <a:endParaRPr lang="en-US" sz="1400" dirty="0"/>
                    </a:p>
                  </a:txBody>
                  <a:tcPr anchor="ctr"/>
                </a:tc>
                <a:extLst>
                  <a:ext uri="{0D108BD9-81ED-4DB2-BD59-A6C34878D82A}">
                    <a16:rowId xmlns:a16="http://schemas.microsoft.com/office/drawing/2014/main" val="279697211"/>
                  </a:ext>
                </a:extLst>
              </a:tr>
            </a:tbl>
          </a:graphicData>
        </a:graphic>
      </p:graphicFrame>
      <p:sp>
        <p:nvSpPr>
          <p:cNvPr id="7" name="Content Placeholder 5"/>
          <p:cNvSpPr txBox="1">
            <a:spLocks/>
          </p:cNvSpPr>
          <p:nvPr/>
        </p:nvSpPr>
        <p:spPr>
          <a:xfrm>
            <a:off x="282588" y="4962699"/>
            <a:ext cx="11812430" cy="1895302"/>
          </a:xfrm>
          <a:prstGeom prst="rect">
            <a:avLst/>
          </a:prstGeom>
        </p:spPr>
        <p:txBody>
          <a:bodyPr vert="horz" lIns="91440" tIns="45720" rIns="91440" bIns="45720" rtlCol="0">
            <a:normAutofit fontScale="85000"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a:lstStyle>
          <a:p>
            <a:pPr marL="0" indent="0">
              <a:buNone/>
            </a:pPr>
            <a:r>
              <a:rPr lang="en-US" dirty="0" smtClean="0"/>
              <a:t>WP Leader </a:t>
            </a:r>
            <a:r>
              <a:rPr lang="en-US" dirty="0"/>
              <a:t>– Universidad </a:t>
            </a:r>
            <a:r>
              <a:rPr lang="en-US" dirty="0" err="1"/>
              <a:t>Politécnica</a:t>
            </a:r>
            <a:r>
              <a:rPr lang="en-US" dirty="0"/>
              <a:t> de Madrid</a:t>
            </a:r>
            <a:endParaRPr lang="en-US" dirty="0" smtClean="0"/>
          </a:p>
          <a:p>
            <a:r>
              <a:rPr lang="en-US" sz="2500" dirty="0">
                <a:solidFill>
                  <a:srgbClr val="FFFF00"/>
                </a:solidFill>
              </a:rPr>
              <a:t>In this WP it is very important to address different aspects of quality assurance in this project: </a:t>
            </a:r>
          </a:p>
          <a:p>
            <a:pPr lvl="1"/>
            <a:r>
              <a:rPr lang="en-US" sz="2100" dirty="0" smtClean="0">
                <a:solidFill>
                  <a:srgbClr val="FFFF00"/>
                </a:solidFill>
              </a:rPr>
              <a:t>Processes </a:t>
            </a:r>
            <a:r>
              <a:rPr lang="en-US" sz="2100" dirty="0">
                <a:solidFill>
                  <a:srgbClr val="FFFF00"/>
                </a:solidFill>
              </a:rPr>
              <a:t>and activities during the project realization, and after as part of the project sustainability;</a:t>
            </a:r>
          </a:p>
          <a:p>
            <a:pPr lvl="1"/>
            <a:r>
              <a:rPr lang="en-US" sz="2100" dirty="0" smtClean="0">
                <a:solidFill>
                  <a:srgbClr val="FFFF00"/>
                </a:solidFill>
              </a:rPr>
              <a:t>Quality </a:t>
            </a:r>
            <a:r>
              <a:rPr lang="en-US" sz="2100" dirty="0">
                <a:solidFill>
                  <a:srgbClr val="FFFF00"/>
                </a:solidFill>
              </a:rPr>
              <a:t>of outcomes;</a:t>
            </a:r>
          </a:p>
          <a:p>
            <a:pPr lvl="1"/>
            <a:r>
              <a:rPr lang="en-US" sz="2100" dirty="0" smtClean="0">
                <a:solidFill>
                  <a:srgbClr val="FFFF00"/>
                </a:solidFill>
              </a:rPr>
              <a:t>Stakeholders </a:t>
            </a:r>
            <a:r>
              <a:rPr lang="en-US" sz="2100" dirty="0">
                <a:solidFill>
                  <a:srgbClr val="FFFF00"/>
                </a:solidFill>
              </a:rPr>
              <a:t>and user’s satisfaction of developed project results;</a:t>
            </a:r>
          </a:p>
          <a:p>
            <a:pPr lvl="1"/>
            <a:r>
              <a:rPr lang="en-US" sz="2100" dirty="0" smtClean="0">
                <a:solidFill>
                  <a:srgbClr val="FFFF00"/>
                </a:solidFill>
              </a:rPr>
              <a:t>Quality </a:t>
            </a:r>
            <a:r>
              <a:rPr lang="en-US" sz="2100" dirty="0">
                <a:solidFill>
                  <a:srgbClr val="FFFF00"/>
                </a:solidFill>
              </a:rPr>
              <a:t>of management and quality of financial management.</a:t>
            </a:r>
          </a:p>
        </p:txBody>
      </p:sp>
    </p:spTree>
    <p:extLst>
      <p:ext uri="{BB962C8B-B14F-4D97-AF65-F5344CB8AC3E}">
        <p14:creationId xmlns:p14="http://schemas.microsoft.com/office/powerpoint/2010/main" val="30476909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WP6</a:t>
            </a:r>
            <a:r>
              <a:rPr lang="en-US" dirty="0" smtClean="0"/>
              <a:t> – </a:t>
            </a:r>
            <a:r>
              <a:rPr lang="en-GB" b="1" dirty="0"/>
              <a:t>DISSEMINATION &amp; EXPLOITATION</a:t>
            </a:r>
            <a:r>
              <a:rPr lang="en-GB" b="1" dirty="0" smtClean="0"/>
              <a:t> </a:t>
            </a:r>
            <a:r>
              <a:rPr lang="en-GB" b="1" dirty="0"/>
              <a:t/>
            </a:r>
            <a:br>
              <a:rPr lang="en-GB" b="1" dirty="0"/>
            </a:br>
            <a:r>
              <a:rPr lang="en-US" b="1" dirty="0"/>
              <a:t>Dissemination</a:t>
            </a:r>
            <a:endParaRPr lang="en-US" dirty="0"/>
          </a:p>
        </p:txBody>
      </p:sp>
      <p:graphicFrame>
        <p:nvGraphicFramePr>
          <p:cNvPr id="5" name="Table 4"/>
          <p:cNvGraphicFramePr>
            <a:graphicFrameLocks noGrp="1"/>
          </p:cNvGraphicFramePr>
          <p:nvPr>
            <p:extLst>
              <p:ext uri="{D42A27DB-BD31-4B8C-83A1-F6EECF244321}">
                <p14:modId xmlns:p14="http://schemas.microsoft.com/office/powerpoint/2010/main" val="3749129478"/>
              </p:ext>
            </p:extLst>
          </p:nvPr>
        </p:nvGraphicFramePr>
        <p:xfrm>
          <a:off x="10048240" y="2162231"/>
          <a:ext cx="2046778" cy="2823093"/>
        </p:xfrm>
        <a:graphic>
          <a:graphicData uri="http://schemas.openxmlformats.org/drawingml/2006/table">
            <a:tbl>
              <a:tblPr firstRow="1" bandRow="1">
                <a:tableStyleId>{F5AB1C69-6EDB-4FF4-983F-18BD219EF322}</a:tableStyleId>
              </a:tblPr>
              <a:tblGrid>
                <a:gridCol w="2046778">
                  <a:extLst>
                    <a:ext uri="{9D8B030D-6E8A-4147-A177-3AD203B41FA5}">
                      <a16:colId xmlns:a16="http://schemas.microsoft.com/office/drawing/2014/main" val="2428642761"/>
                    </a:ext>
                  </a:extLst>
                </a:gridCol>
              </a:tblGrid>
              <a:tr h="617796">
                <a:tc>
                  <a:txBody>
                    <a:bodyPr/>
                    <a:lstStyle/>
                    <a:p>
                      <a:r>
                        <a:rPr lang="en-US" dirty="0" smtClean="0"/>
                        <a:t>Deliverables + KPIs</a:t>
                      </a:r>
                      <a:endParaRPr lang="en-US" dirty="0"/>
                    </a:p>
                  </a:txBody>
                  <a:tcPr/>
                </a:tc>
                <a:extLst>
                  <a:ext uri="{0D108BD9-81ED-4DB2-BD59-A6C34878D82A}">
                    <a16:rowId xmlns:a16="http://schemas.microsoft.com/office/drawing/2014/main" val="2397480503"/>
                  </a:ext>
                </a:extLst>
              </a:tr>
              <a:tr h="406402">
                <a:tc>
                  <a:txBody>
                    <a:bodyPr/>
                    <a:lstStyle/>
                    <a:p>
                      <a:r>
                        <a:rPr lang="en-US" sz="1200" dirty="0" smtClean="0"/>
                        <a:t>1 Website + 5 project </a:t>
                      </a:r>
                      <a:r>
                        <a:rPr lang="en-US" sz="1200" dirty="0" err="1" smtClean="0"/>
                        <a:t>soc.netw.channels</a:t>
                      </a:r>
                      <a:r>
                        <a:rPr lang="en-US" sz="1200" dirty="0" smtClean="0"/>
                        <a:t> + 5 </a:t>
                      </a:r>
                      <a:r>
                        <a:rPr lang="en-US" sz="1200" dirty="0" err="1" smtClean="0"/>
                        <a:t>soc.netw.posts</a:t>
                      </a:r>
                      <a:r>
                        <a:rPr lang="en-US" sz="1200" dirty="0" smtClean="0"/>
                        <a:t>/month</a:t>
                      </a:r>
                      <a:endParaRPr lang="en-US" sz="1200" dirty="0"/>
                    </a:p>
                  </a:txBody>
                  <a:tcPr/>
                </a:tc>
                <a:extLst>
                  <a:ext uri="{0D108BD9-81ED-4DB2-BD59-A6C34878D82A}">
                    <a16:rowId xmlns:a16="http://schemas.microsoft.com/office/drawing/2014/main" val="2898280232"/>
                  </a:ext>
                </a:extLst>
              </a:tr>
              <a:tr h="314962">
                <a:tc>
                  <a:txBody>
                    <a:bodyPr/>
                    <a:lstStyle/>
                    <a:p>
                      <a:r>
                        <a:rPr lang="en-US" sz="1100" dirty="0" smtClean="0"/>
                        <a:t>1 project poster + 6 project </a:t>
                      </a:r>
                      <a:r>
                        <a:rPr lang="en-US" sz="1100" dirty="0" err="1" smtClean="0"/>
                        <a:t>broshures</a:t>
                      </a:r>
                      <a:endParaRPr lang="en-US" sz="1100" dirty="0"/>
                    </a:p>
                  </a:txBody>
                  <a:tcPr/>
                </a:tc>
                <a:extLst>
                  <a:ext uri="{0D108BD9-81ED-4DB2-BD59-A6C34878D82A}">
                    <a16:rowId xmlns:a16="http://schemas.microsoft.com/office/drawing/2014/main" val="556252807"/>
                  </a:ext>
                </a:extLst>
              </a:tr>
              <a:tr h="371302">
                <a:tc>
                  <a:txBody>
                    <a:bodyPr/>
                    <a:lstStyle/>
                    <a:p>
                      <a:r>
                        <a:rPr lang="en-US" sz="1100" dirty="0" smtClean="0"/>
                        <a:t>32 dissemination</a:t>
                      </a:r>
                      <a:r>
                        <a:rPr lang="en-US" sz="1100" baseline="0" dirty="0" smtClean="0"/>
                        <a:t> events </a:t>
                      </a:r>
                      <a:endParaRPr lang="en-US" sz="1100" dirty="0"/>
                    </a:p>
                  </a:txBody>
                  <a:tcPr/>
                </a:tc>
                <a:extLst>
                  <a:ext uri="{0D108BD9-81ED-4DB2-BD59-A6C34878D82A}">
                    <a16:rowId xmlns:a16="http://schemas.microsoft.com/office/drawing/2014/main" val="2108473097"/>
                  </a:ext>
                </a:extLst>
              </a:tr>
              <a:tr h="287711">
                <a:tc>
                  <a:txBody>
                    <a:bodyPr/>
                    <a:lstStyle/>
                    <a:p>
                      <a:r>
                        <a:rPr lang="en-US" sz="1100" dirty="0" smtClean="0"/>
                        <a:t>3 publications</a:t>
                      </a:r>
                      <a:endParaRPr lang="en-US" sz="1100" dirty="0"/>
                    </a:p>
                  </a:txBody>
                  <a:tcPr/>
                </a:tc>
                <a:extLst>
                  <a:ext uri="{0D108BD9-81ED-4DB2-BD59-A6C34878D82A}">
                    <a16:rowId xmlns:a16="http://schemas.microsoft.com/office/drawing/2014/main" val="2439372029"/>
                  </a:ext>
                </a:extLst>
              </a:tr>
              <a:tr h="441283">
                <a:tc>
                  <a:txBody>
                    <a:bodyPr/>
                    <a:lstStyle/>
                    <a:p>
                      <a:r>
                        <a:rPr lang="en-US" sz="1200" dirty="0" smtClean="0"/>
                        <a:t>1 Conference with 80 participants</a:t>
                      </a:r>
                      <a:endParaRPr lang="en-US" sz="1200" dirty="0"/>
                    </a:p>
                  </a:txBody>
                  <a:tcPr/>
                </a:tc>
                <a:extLst>
                  <a:ext uri="{0D108BD9-81ED-4DB2-BD59-A6C34878D82A}">
                    <a16:rowId xmlns:a16="http://schemas.microsoft.com/office/drawing/2014/main" val="2128814599"/>
                  </a:ext>
                </a:extLst>
              </a:tr>
            </a:tbl>
          </a:graphicData>
        </a:graphic>
      </p:graphicFrame>
      <p:graphicFrame>
        <p:nvGraphicFramePr>
          <p:cNvPr id="6" name="Content Placeholder 3"/>
          <p:cNvGraphicFramePr>
            <a:graphicFrameLocks noGrp="1"/>
          </p:cNvGraphicFramePr>
          <p:nvPr>
            <p:ph idx="1"/>
            <p:extLst>
              <p:ext uri="{D42A27DB-BD31-4B8C-83A1-F6EECF244321}">
                <p14:modId xmlns:p14="http://schemas.microsoft.com/office/powerpoint/2010/main" val="1339468595"/>
              </p:ext>
            </p:extLst>
          </p:nvPr>
        </p:nvGraphicFramePr>
        <p:xfrm>
          <a:off x="232712" y="2162231"/>
          <a:ext cx="9700997" cy="2593236"/>
        </p:xfrm>
        <a:graphic>
          <a:graphicData uri="http://schemas.openxmlformats.org/drawingml/2006/table">
            <a:tbl>
              <a:tblPr firstRow="1" bandRow="1">
                <a:tableStyleId>{5C22544A-7EE6-4342-B048-85BDC9FD1C3A}</a:tableStyleId>
              </a:tblPr>
              <a:tblGrid>
                <a:gridCol w="4838052">
                  <a:extLst>
                    <a:ext uri="{9D8B030D-6E8A-4147-A177-3AD203B41FA5}">
                      <a16:colId xmlns:a16="http://schemas.microsoft.com/office/drawing/2014/main" val="2712741985"/>
                    </a:ext>
                  </a:extLst>
                </a:gridCol>
                <a:gridCol w="540327">
                  <a:extLst>
                    <a:ext uri="{9D8B030D-6E8A-4147-A177-3AD203B41FA5}">
                      <a16:colId xmlns:a16="http://schemas.microsoft.com/office/drawing/2014/main" val="1119261815"/>
                    </a:ext>
                  </a:extLst>
                </a:gridCol>
                <a:gridCol w="349134">
                  <a:extLst>
                    <a:ext uri="{9D8B030D-6E8A-4147-A177-3AD203B41FA5}">
                      <a16:colId xmlns:a16="http://schemas.microsoft.com/office/drawing/2014/main" val="450297159"/>
                    </a:ext>
                  </a:extLst>
                </a:gridCol>
                <a:gridCol w="357448">
                  <a:extLst>
                    <a:ext uri="{9D8B030D-6E8A-4147-A177-3AD203B41FA5}">
                      <a16:colId xmlns:a16="http://schemas.microsoft.com/office/drawing/2014/main" val="1905676383"/>
                    </a:ext>
                  </a:extLst>
                </a:gridCol>
                <a:gridCol w="374072">
                  <a:extLst>
                    <a:ext uri="{9D8B030D-6E8A-4147-A177-3AD203B41FA5}">
                      <a16:colId xmlns:a16="http://schemas.microsoft.com/office/drawing/2014/main" val="3588398417"/>
                    </a:ext>
                  </a:extLst>
                </a:gridCol>
                <a:gridCol w="440575">
                  <a:extLst>
                    <a:ext uri="{9D8B030D-6E8A-4147-A177-3AD203B41FA5}">
                      <a16:colId xmlns:a16="http://schemas.microsoft.com/office/drawing/2014/main" val="891900840"/>
                    </a:ext>
                  </a:extLst>
                </a:gridCol>
                <a:gridCol w="448887">
                  <a:extLst>
                    <a:ext uri="{9D8B030D-6E8A-4147-A177-3AD203B41FA5}">
                      <a16:colId xmlns:a16="http://schemas.microsoft.com/office/drawing/2014/main" val="3087324737"/>
                    </a:ext>
                  </a:extLst>
                </a:gridCol>
                <a:gridCol w="324197">
                  <a:extLst>
                    <a:ext uri="{9D8B030D-6E8A-4147-A177-3AD203B41FA5}">
                      <a16:colId xmlns:a16="http://schemas.microsoft.com/office/drawing/2014/main" val="298824092"/>
                    </a:ext>
                  </a:extLst>
                </a:gridCol>
                <a:gridCol w="290945">
                  <a:extLst>
                    <a:ext uri="{9D8B030D-6E8A-4147-A177-3AD203B41FA5}">
                      <a16:colId xmlns:a16="http://schemas.microsoft.com/office/drawing/2014/main" val="2549917139"/>
                    </a:ext>
                  </a:extLst>
                </a:gridCol>
                <a:gridCol w="282633">
                  <a:extLst>
                    <a:ext uri="{9D8B030D-6E8A-4147-A177-3AD203B41FA5}">
                      <a16:colId xmlns:a16="http://schemas.microsoft.com/office/drawing/2014/main" val="3785389801"/>
                    </a:ext>
                  </a:extLst>
                </a:gridCol>
                <a:gridCol w="407323">
                  <a:extLst>
                    <a:ext uri="{9D8B030D-6E8A-4147-A177-3AD203B41FA5}">
                      <a16:colId xmlns:a16="http://schemas.microsoft.com/office/drawing/2014/main" val="1241423008"/>
                    </a:ext>
                  </a:extLst>
                </a:gridCol>
                <a:gridCol w="315884">
                  <a:extLst>
                    <a:ext uri="{9D8B030D-6E8A-4147-A177-3AD203B41FA5}">
                      <a16:colId xmlns:a16="http://schemas.microsoft.com/office/drawing/2014/main" val="3673360911"/>
                    </a:ext>
                  </a:extLst>
                </a:gridCol>
                <a:gridCol w="315884">
                  <a:extLst>
                    <a:ext uri="{9D8B030D-6E8A-4147-A177-3AD203B41FA5}">
                      <a16:colId xmlns:a16="http://schemas.microsoft.com/office/drawing/2014/main" val="1183988739"/>
                    </a:ext>
                  </a:extLst>
                </a:gridCol>
                <a:gridCol w="415636">
                  <a:extLst>
                    <a:ext uri="{9D8B030D-6E8A-4147-A177-3AD203B41FA5}">
                      <a16:colId xmlns:a16="http://schemas.microsoft.com/office/drawing/2014/main" val="2735532655"/>
                    </a:ext>
                  </a:extLst>
                </a:gridCol>
              </a:tblGrid>
              <a:tr h="235424">
                <a:tc>
                  <a:txBody>
                    <a:bodyPr/>
                    <a:lstStyle/>
                    <a:p>
                      <a:endParaRPr lang="en-US" sz="1400" dirty="0"/>
                    </a:p>
                  </a:txBody>
                  <a:tcPr/>
                </a:tc>
                <a:tc>
                  <a:txBody>
                    <a:bodyPr/>
                    <a:lstStyle/>
                    <a:p>
                      <a:pPr algn="ctr"/>
                      <a:r>
                        <a:rPr lang="en-US" sz="1000" dirty="0" smtClean="0"/>
                        <a:t>2020</a:t>
                      </a:r>
                      <a:endParaRPr lang="en-US" sz="1000" dirty="0"/>
                    </a:p>
                  </a:txBody>
                  <a:tcPr>
                    <a:lnR w="12700" cap="flat" cmpd="sng" algn="ctr">
                      <a:solidFill>
                        <a:schemeClr val="tx1"/>
                      </a:solidFill>
                      <a:prstDash val="solid"/>
                      <a:round/>
                      <a:headEnd type="none" w="med" len="med"/>
                      <a:tailEnd type="none" w="med" len="med"/>
                    </a:lnR>
                  </a:tcPr>
                </a:tc>
                <a:tc gridSpan="4">
                  <a:txBody>
                    <a:bodyPr/>
                    <a:lstStyle/>
                    <a:p>
                      <a:pPr algn="ctr"/>
                      <a:r>
                        <a:rPr lang="en-US" sz="1400" dirty="0" smtClean="0"/>
                        <a:t>2021</a:t>
                      </a:r>
                      <a:endParaRPr 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hMerge="1">
                  <a:txBody>
                    <a:bodyPr/>
                    <a:lstStyle/>
                    <a:p>
                      <a:pPr algn="ctr"/>
                      <a:endParaRPr lang="en-US" dirty="0"/>
                    </a:p>
                  </a:txBody>
                  <a:tcPr/>
                </a:tc>
                <a:tc hMerge="1">
                  <a:txBody>
                    <a:bodyPr/>
                    <a:lstStyle/>
                    <a:p>
                      <a:pPr algn="ctr"/>
                      <a:endParaRPr 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hMerge="1">
                  <a:txBody>
                    <a:bodyPr/>
                    <a:lstStyle/>
                    <a:p>
                      <a:endParaRPr lang="en-US" dirty="0"/>
                    </a:p>
                  </a:txBody>
                  <a:tcPr/>
                </a:tc>
                <a:tc gridSpan="5">
                  <a:txBody>
                    <a:bodyPr/>
                    <a:lstStyle/>
                    <a:p>
                      <a:pPr algn="ctr"/>
                      <a:r>
                        <a:rPr lang="en-US" sz="1400" dirty="0" smtClean="0"/>
                        <a:t>2022</a:t>
                      </a:r>
                      <a:endParaRPr 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hMerge="1">
                  <a:txBody>
                    <a:bodyPr/>
                    <a:lstStyle/>
                    <a:p>
                      <a:pPr algn="ctr"/>
                      <a:endParaRPr lang="en-US" sz="1400" dirty="0"/>
                    </a:p>
                  </a:txBody>
                  <a:tcPr>
                    <a:lnL w="12700" cap="flat" cmpd="sng" algn="ctr">
                      <a:solidFill>
                        <a:schemeClr val="tx1"/>
                      </a:solidFill>
                      <a:prstDash val="solid"/>
                      <a:round/>
                      <a:headEnd type="none" w="med" len="med"/>
                      <a:tailEnd type="none" w="med" len="med"/>
                    </a:lnL>
                  </a:tcPr>
                </a:tc>
                <a:tc hMerge="1">
                  <a:txBody>
                    <a:bodyPr/>
                    <a:lstStyle/>
                    <a:p>
                      <a:endParaRPr lang="en-US"/>
                    </a:p>
                  </a:txBody>
                  <a:tcPr/>
                </a:tc>
                <a:tc hMerge="1">
                  <a:txBody>
                    <a:bodyPr/>
                    <a:lstStyle/>
                    <a:p>
                      <a:endParaRPr lang="en-US"/>
                    </a:p>
                  </a:txBody>
                  <a:tcPr/>
                </a:tc>
                <a:tc hMerge="1">
                  <a:txBody>
                    <a:bodyPr/>
                    <a:lstStyle/>
                    <a:p>
                      <a:pPr algn="ctr"/>
                      <a:endParaRPr lang="en-US" sz="1400" dirty="0"/>
                    </a:p>
                  </a:txBody>
                  <a:tcPr>
                    <a:lnL w="12700" cap="flat" cmpd="sng" algn="ctr">
                      <a:solidFill>
                        <a:schemeClr val="tx1"/>
                      </a:solidFill>
                      <a:prstDash val="solid"/>
                      <a:round/>
                      <a:headEnd type="none" w="med" len="med"/>
                      <a:tailEnd type="none" w="med" len="med"/>
                    </a:lnL>
                  </a:tcPr>
                </a:tc>
                <a:tc gridSpan="3">
                  <a:txBody>
                    <a:bodyPr/>
                    <a:lstStyle/>
                    <a:p>
                      <a:pPr algn="ctr"/>
                      <a:r>
                        <a:rPr lang="en-US" sz="1400" dirty="0" smtClean="0"/>
                        <a:t>2023</a:t>
                      </a:r>
                      <a:endParaRPr lang="en-US" sz="1400" dirty="0"/>
                    </a:p>
                  </a:txBody>
                  <a:tcPr>
                    <a:lnL w="12700" cap="flat" cmpd="sng" algn="ctr">
                      <a:solidFill>
                        <a:schemeClr val="tx1"/>
                      </a:solidFill>
                      <a:prstDash val="solid"/>
                      <a:round/>
                      <a:headEnd type="none" w="med" len="med"/>
                      <a:tailEnd type="none" w="med" len="med"/>
                    </a:lnL>
                  </a:tcPr>
                </a:tc>
                <a:tc hMerge="1">
                  <a:txBody>
                    <a:bodyPr/>
                    <a:lstStyle/>
                    <a:p>
                      <a:pPr algn="ctr"/>
                      <a:endParaRPr lang="en-US" sz="1400" dirty="0"/>
                    </a:p>
                  </a:txBody>
                  <a:tcPr>
                    <a:lnL w="12700" cap="flat" cmpd="sng" algn="ctr">
                      <a:solidFill>
                        <a:schemeClr val="tx1"/>
                      </a:solidFill>
                      <a:prstDash val="solid"/>
                      <a:round/>
                      <a:headEnd type="none" w="med" len="med"/>
                      <a:tailEnd type="none" w="med" len="med"/>
                    </a:lnL>
                  </a:tcPr>
                </a:tc>
                <a:tc hMerge="1">
                  <a:txBody>
                    <a:bodyPr/>
                    <a:lstStyle/>
                    <a:p>
                      <a:pPr algn="ctr"/>
                      <a:endParaRPr lang="en-US" dirty="0"/>
                    </a:p>
                  </a:txBody>
                  <a:tcP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3788726421"/>
                  </a:ext>
                </a:extLst>
              </a:tr>
              <a:tr h="235424">
                <a:tc>
                  <a:txBody>
                    <a:bodyPr/>
                    <a:lstStyle/>
                    <a:p>
                      <a:endParaRPr lang="en-US" sz="1400" dirty="0"/>
                    </a:p>
                  </a:txBody>
                  <a:tcPr/>
                </a:tc>
                <a:tc>
                  <a:txBody>
                    <a:bodyPr/>
                    <a:lstStyle/>
                    <a:p>
                      <a:r>
                        <a:rPr lang="en-US" sz="1000" dirty="0" smtClean="0"/>
                        <a:t>11/12</a:t>
                      </a:r>
                      <a:endParaRPr lang="en-US" sz="1000" dirty="0"/>
                    </a:p>
                  </a:txBody>
                  <a:tcPr/>
                </a:tc>
                <a:tc>
                  <a:txBody>
                    <a:bodyPr/>
                    <a:lstStyle/>
                    <a:p>
                      <a:r>
                        <a:rPr lang="en-US" sz="1400" dirty="0" smtClean="0"/>
                        <a:t>1</a:t>
                      </a:r>
                      <a:endParaRPr lang="en-US" sz="1400" dirty="0"/>
                    </a:p>
                  </a:txBody>
                  <a:tcPr/>
                </a:tc>
                <a:tc>
                  <a:txBody>
                    <a:bodyPr/>
                    <a:lstStyle/>
                    <a:p>
                      <a:r>
                        <a:rPr lang="en-US" sz="1400" dirty="0" smtClean="0"/>
                        <a:t>3</a:t>
                      </a:r>
                      <a:endParaRPr lang="en-US" sz="1400" dirty="0"/>
                    </a:p>
                  </a:txBody>
                  <a:tcPr/>
                </a:tc>
                <a:tc>
                  <a:txBody>
                    <a:bodyPr/>
                    <a:lstStyle/>
                    <a:p>
                      <a:r>
                        <a:rPr lang="en-US" sz="1400" dirty="0" smtClean="0"/>
                        <a:t>10</a:t>
                      </a:r>
                      <a:endParaRPr lang="en-US" sz="1400" dirty="0"/>
                    </a:p>
                  </a:txBody>
                  <a:tcPr/>
                </a:tc>
                <a:tc>
                  <a:txBody>
                    <a:bodyPr/>
                    <a:lstStyle/>
                    <a:p>
                      <a:r>
                        <a:rPr lang="en-US" sz="1400" dirty="0" smtClean="0"/>
                        <a:t>12</a:t>
                      </a:r>
                      <a:endParaRPr lang="en-US" sz="1400" dirty="0"/>
                    </a:p>
                  </a:txBody>
                  <a:tcPr/>
                </a:tc>
                <a:tc>
                  <a:txBody>
                    <a:bodyPr/>
                    <a:lstStyle/>
                    <a:p>
                      <a:r>
                        <a:rPr lang="en-US" sz="1400" dirty="0" smtClean="0"/>
                        <a:t>1</a:t>
                      </a:r>
                      <a:endParaRPr lang="en-US" sz="1400" dirty="0"/>
                    </a:p>
                  </a:txBody>
                  <a:tcPr>
                    <a:lnR w="12700" cap="flat" cmpd="sng" algn="ctr">
                      <a:solidFill>
                        <a:schemeClr val="tx1"/>
                      </a:solidFill>
                      <a:prstDash val="solid"/>
                      <a:round/>
                      <a:headEnd type="none" w="med" len="med"/>
                      <a:tailEnd type="none" w="med" len="med"/>
                    </a:lnR>
                  </a:tcPr>
                </a:tc>
                <a:tc>
                  <a:txBody>
                    <a:bodyPr/>
                    <a:lstStyle/>
                    <a:p>
                      <a:r>
                        <a:rPr lang="en-US" sz="1400" dirty="0" smtClean="0"/>
                        <a:t>3</a:t>
                      </a:r>
                      <a:endParaRPr lang="en-US" sz="1400" dirty="0"/>
                    </a:p>
                  </a:txBody>
                  <a:tcPr>
                    <a:lnL w="12700" cap="flat" cmpd="sng" algn="ctr">
                      <a:solidFill>
                        <a:schemeClr val="tx1"/>
                      </a:solidFill>
                      <a:prstDash val="solid"/>
                      <a:round/>
                      <a:headEnd type="none" w="med" len="med"/>
                      <a:tailEnd type="none" w="med" len="med"/>
                    </a:lnL>
                  </a:tcPr>
                </a:tc>
                <a:tc>
                  <a:txBody>
                    <a:bodyPr/>
                    <a:lstStyle/>
                    <a:p>
                      <a:r>
                        <a:rPr lang="en-US" sz="1400" dirty="0" smtClean="0"/>
                        <a:t>6</a:t>
                      </a:r>
                      <a:endParaRPr lang="en-US" sz="1400" dirty="0"/>
                    </a:p>
                  </a:txBody>
                  <a:tcPr/>
                </a:tc>
                <a:tc>
                  <a:txBody>
                    <a:bodyPr/>
                    <a:lstStyle/>
                    <a:p>
                      <a:r>
                        <a:rPr lang="en-US" sz="1400" dirty="0" smtClean="0"/>
                        <a:t>9</a:t>
                      </a:r>
                      <a:endParaRPr lang="en-US" sz="1400" dirty="0"/>
                    </a:p>
                  </a:txBody>
                  <a:tcPr>
                    <a:lnR w="12700" cap="flat" cmpd="sng" algn="ctr">
                      <a:solidFill>
                        <a:schemeClr val="tx1"/>
                      </a:solidFill>
                      <a:prstDash val="solid"/>
                      <a:round/>
                      <a:headEnd type="none" w="med" len="med"/>
                      <a:tailEnd type="none" w="med" len="med"/>
                    </a:lnR>
                  </a:tcPr>
                </a:tc>
                <a:tc>
                  <a:txBody>
                    <a:bodyPr/>
                    <a:lstStyle/>
                    <a:p>
                      <a:r>
                        <a:rPr lang="en-US" sz="1400" dirty="0" smtClean="0"/>
                        <a:t>12</a:t>
                      </a:r>
                      <a:endParaRPr 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r>
                        <a:rPr lang="en-US" sz="1400" dirty="0" smtClean="0"/>
                        <a:t>1</a:t>
                      </a:r>
                      <a:endParaRPr 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r>
                        <a:rPr lang="en-US" sz="1400" dirty="0" smtClean="0"/>
                        <a:t>9</a:t>
                      </a:r>
                      <a:endParaRPr 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r>
                        <a:rPr lang="en-US" sz="1400" dirty="0" smtClean="0"/>
                        <a:t>10</a:t>
                      </a:r>
                      <a:endParaRPr lang="en-US" sz="1400" dirty="0"/>
                    </a:p>
                  </a:txBody>
                  <a:tcP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3348953074"/>
                  </a:ext>
                </a:extLst>
              </a:tr>
              <a:tr h="395318">
                <a:tc>
                  <a:txBody>
                    <a:bodyPr/>
                    <a:lstStyle/>
                    <a:p>
                      <a:r>
                        <a:rPr lang="en-US" sz="1400" dirty="0" smtClean="0">
                          <a:solidFill>
                            <a:schemeClr val="bg1"/>
                          </a:solidFill>
                        </a:rPr>
                        <a:t>6.1 Development and maintenance of the project’s website</a:t>
                      </a:r>
                      <a:endParaRPr lang="en-US" sz="1400" dirty="0">
                        <a:solidFill>
                          <a:schemeClr val="bg1"/>
                        </a:solidFill>
                      </a:endParaRPr>
                    </a:p>
                  </a:txBody>
                  <a:tcPr/>
                </a:tc>
                <a:tc>
                  <a:txBody>
                    <a:bodyPr/>
                    <a:lstStyle/>
                    <a:p>
                      <a:r>
                        <a:rPr lang="en-US" sz="1400" dirty="0" smtClean="0"/>
                        <a:t>X</a:t>
                      </a:r>
                      <a:endParaRPr lang="en-US" sz="1400" dirty="0"/>
                    </a:p>
                  </a:txBody>
                  <a:tcPr anchor="ctr"/>
                </a:tc>
                <a:tc>
                  <a:txBody>
                    <a:bodyPr/>
                    <a:lstStyle/>
                    <a:p>
                      <a:r>
                        <a:rPr lang="en-US" sz="1400" dirty="0" smtClean="0"/>
                        <a:t>X</a:t>
                      </a:r>
                      <a:endParaRPr lang="en-US" sz="1400" dirty="0"/>
                    </a:p>
                  </a:txBody>
                  <a:tcPr anchor="ctr"/>
                </a:tc>
                <a:tc>
                  <a:txBody>
                    <a:bodyPr/>
                    <a:lstStyle/>
                    <a:p>
                      <a:r>
                        <a:rPr lang="en-US" sz="1400" dirty="0" smtClean="0"/>
                        <a:t>X</a:t>
                      </a:r>
                      <a:endParaRPr lang="en-US" sz="1400" dirty="0"/>
                    </a:p>
                  </a:txBody>
                  <a:tcPr anchor="ctr"/>
                </a:tc>
                <a:tc>
                  <a:txBody>
                    <a:bodyPr/>
                    <a:lstStyle/>
                    <a:p>
                      <a:r>
                        <a:rPr lang="en-US" sz="1400" dirty="0" smtClean="0"/>
                        <a:t>X</a:t>
                      </a:r>
                      <a:endParaRPr lang="en-US" sz="1400" dirty="0"/>
                    </a:p>
                  </a:txBody>
                  <a:tcPr anchor="ctr"/>
                </a:tc>
                <a:tc>
                  <a:txBody>
                    <a:bodyPr/>
                    <a:lstStyle/>
                    <a:p>
                      <a:r>
                        <a:rPr lang="en-US" sz="1400" dirty="0" smtClean="0"/>
                        <a:t>X</a:t>
                      </a:r>
                      <a:endParaRPr lang="en-US" sz="1400" dirty="0"/>
                    </a:p>
                  </a:txBody>
                  <a:tcPr anchor="ctr"/>
                </a:tc>
                <a:tc>
                  <a:txBody>
                    <a:bodyPr/>
                    <a:lstStyle/>
                    <a:p>
                      <a:r>
                        <a:rPr lang="en-US" sz="1400" dirty="0" smtClean="0"/>
                        <a:t>X</a:t>
                      </a:r>
                      <a:endParaRPr lang="en-US" sz="1400" dirty="0"/>
                    </a:p>
                  </a:txBody>
                  <a:tcPr anchor="ctr"/>
                </a:tc>
                <a:tc>
                  <a:txBody>
                    <a:bodyPr/>
                    <a:lstStyle/>
                    <a:p>
                      <a:r>
                        <a:rPr lang="en-US" sz="1400" dirty="0" smtClean="0"/>
                        <a:t>X</a:t>
                      </a:r>
                      <a:endParaRPr lang="en-US" sz="1400" dirty="0"/>
                    </a:p>
                  </a:txBody>
                  <a:tcPr anchor="ctr"/>
                </a:tc>
                <a:tc>
                  <a:txBody>
                    <a:bodyPr/>
                    <a:lstStyle/>
                    <a:p>
                      <a:r>
                        <a:rPr lang="en-US" sz="1400" dirty="0" smtClean="0"/>
                        <a:t>X</a:t>
                      </a:r>
                      <a:endParaRPr lang="en-US" sz="1400" dirty="0"/>
                    </a:p>
                  </a:txBody>
                  <a:tcPr anchor="ctr"/>
                </a:tc>
                <a:tc>
                  <a:txBody>
                    <a:bodyPr/>
                    <a:lstStyle/>
                    <a:p>
                      <a:r>
                        <a:rPr lang="en-US" sz="1400" dirty="0" smtClean="0"/>
                        <a:t>X</a:t>
                      </a:r>
                      <a:endParaRPr lang="en-US" sz="1400" dirty="0"/>
                    </a:p>
                  </a:txBody>
                  <a:tcPr anchor="ctr"/>
                </a:tc>
                <a:tc>
                  <a:txBody>
                    <a:bodyPr/>
                    <a:lstStyle/>
                    <a:p>
                      <a:r>
                        <a:rPr lang="en-US" sz="1400" dirty="0" smtClean="0"/>
                        <a:t>X</a:t>
                      </a:r>
                      <a:endParaRPr lang="en-US" sz="1400" dirty="0"/>
                    </a:p>
                  </a:txBody>
                  <a:tcPr anchor="ctr"/>
                </a:tc>
                <a:tc>
                  <a:txBody>
                    <a:bodyPr/>
                    <a:lstStyle/>
                    <a:p>
                      <a:r>
                        <a:rPr lang="en-US" sz="1400" dirty="0" smtClean="0"/>
                        <a:t>X</a:t>
                      </a:r>
                      <a:endParaRPr lang="en-US" sz="1400" dirty="0"/>
                    </a:p>
                  </a:txBody>
                  <a:tcPr anchor="ctr"/>
                </a:tc>
                <a:tc>
                  <a:txBody>
                    <a:bodyPr/>
                    <a:lstStyle/>
                    <a:p>
                      <a:r>
                        <a:rPr lang="en-US" sz="1400" dirty="0" smtClean="0"/>
                        <a:t>X</a:t>
                      </a:r>
                      <a:endParaRPr lang="en-US" sz="1400" dirty="0"/>
                    </a:p>
                  </a:txBody>
                  <a:tcPr anchor="ctr"/>
                </a:tc>
                <a:tc>
                  <a:txBody>
                    <a:bodyPr/>
                    <a:lstStyle/>
                    <a:p>
                      <a:r>
                        <a:rPr lang="en-US" sz="1400" dirty="0" smtClean="0"/>
                        <a:t>X</a:t>
                      </a:r>
                      <a:endParaRPr lang="en-US" sz="1400" dirty="0"/>
                    </a:p>
                  </a:txBody>
                  <a:tcPr anchor="ctr"/>
                </a:tc>
                <a:extLst>
                  <a:ext uri="{0D108BD9-81ED-4DB2-BD59-A6C34878D82A}">
                    <a16:rowId xmlns:a16="http://schemas.microsoft.com/office/drawing/2014/main" val="567392970"/>
                  </a:ext>
                </a:extLst>
              </a:tr>
              <a:tr h="399011">
                <a:tc>
                  <a:txBody>
                    <a:bodyPr/>
                    <a:lstStyle/>
                    <a:p>
                      <a:r>
                        <a:rPr lang="en-US" sz="1400" dirty="0" smtClean="0">
                          <a:solidFill>
                            <a:schemeClr val="bg1"/>
                          </a:solidFill>
                        </a:rPr>
                        <a:t>6.2 Producing of promotional material</a:t>
                      </a:r>
                      <a:endParaRPr lang="en-US" sz="1400" dirty="0">
                        <a:solidFill>
                          <a:schemeClr val="bg1"/>
                        </a:solidFill>
                      </a:endParaRPr>
                    </a:p>
                  </a:txBody>
                  <a:tcPr/>
                </a:tc>
                <a:tc>
                  <a:txBody>
                    <a:bodyPr/>
                    <a:lstStyle/>
                    <a:p>
                      <a:r>
                        <a:rPr lang="en-US" sz="1400" dirty="0" smtClean="0"/>
                        <a:t>X</a:t>
                      </a:r>
                      <a:endParaRPr lang="en-US" sz="1400" dirty="0"/>
                    </a:p>
                  </a:txBody>
                  <a:tcPr anchor="ctr"/>
                </a:tc>
                <a:tc>
                  <a:txBody>
                    <a:bodyPr/>
                    <a:lstStyle/>
                    <a:p>
                      <a:r>
                        <a:rPr lang="en-US" sz="1400" dirty="0" smtClean="0"/>
                        <a:t>X</a:t>
                      </a:r>
                      <a:endParaRPr lang="en-US" sz="1400" dirty="0"/>
                    </a:p>
                  </a:txBody>
                  <a:tcPr anchor="ctr"/>
                </a:tc>
                <a:tc>
                  <a:txBody>
                    <a:bodyPr/>
                    <a:lstStyle/>
                    <a:p>
                      <a:r>
                        <a:rPr lang="en-US" sz="1400" dirty="0" smtClean="0"/>
                        <a:t>X</a:t>
                      </a:r>
                      <a:endParaRPr lang="en-US" sz="1400" dirty="0"/>
                    </a:p>
                  </a:txBody>
                  <a:tcPr anchor="ctr"/>
                </a:tc>
                <a:tc>
                  <a:txBody>
                    <a:bodyPr/>
                    <a:lstStyle/>
                    <a:p>
                      <a:r>
                        <a:rPr lang="en-US" sz="1400" dirty="0" smtClean="0"/>
                        <a:t>X</a:t>
                      </a:r>
                      <a:endParaRPr lang="en-US" sz="1400" dirty="0"/>
                    </a:p>
                  </a:txBody>
                  <a:tcPr anchor="ctr"/>
                </a:tc>
                <a:tc>
                  <a:txBody>
                    <a:bodyPr/>
                    <a:lstStyle/>
                    <a:p>
                      <a:r>
                        <a:rPr lang="en-US" sz="1400" dirty="0" smtClean="0"/>
                        <a:t>X</a:t>
                      </a:r>
                      <a:endParaRPr lang="en-US" sz="1400" dirty="0"/>
                    </a:p>
                  </a:txBody>
                  <a:tcPr anchor="ctr"/>
                </a:tc>
                <a:tc>
                  <a:txBody>
                    <a:bodyPr/>
                    <a:lstStyle/>
                    <a:p>
                      <a:r>
                        <a:rPr lang="en-US" sz="1400" dirty="0" smtClean="0"/>
                        <a:t>X</a:t>
                      </a:r>
                      <a:endParaRPr lang="en-US" sz="1400" dirty="0"/>
                    </a:p>
                  </a:txBody>
                  <a:tcPr anchor="ctr"/>
                </a:tc>
                <a:tc>
                  <a:txBody>
                    <a:bodyPr/>
                    <a:lstStyle/>
                    <a:p>
                      <a:r>
                        <a:rPr lang="en-US" sz="1400" dirty="0" smtClean="0"/>
                        <a:t>X</a:t>
                      </a:r>
                      <a:endParaRPr lang="en-US" sz="1400" dirty="0"/>
                    </a:p>
                  </a:txBody>
                  <a:tcPr anchor="ctr"/>
                </a:tc>
                <a:tc>
                  <a:txBody>
                    <a:bodyPr/>
                    <a:lstStyle/>
                    <a:p>
                      <a:r>
                        <a:rPr lang="en-US" sz="1400" dirty="0" smtClean="0"/>
                        <a:t>X</a:t>
                      </a:r>
                      <a:endParaRPr lang="en-US" sz="1400" dirty="0"/>
                    </a:p>
                  </a:txBody>
                  <a:tcPr anchor="ctr"/>
                </a:tc>
                <a:tc>
                  <a:txBody>
                    <a:bodyPr/>
                    <a:lstStyle/>
                    <a:p>
                      <a:r>
                        <a:rPr lang="en-US" sz="1400" dirty="0" smtClean="0"/>
                        <a:t>X</a:t>
                      </a:r>
                      <a:endParaRPr lang="en-US" sz="1400" dirty="0"/>
                    </a:p>
                  </a:txBody>
                  <a:tcPr anchor="ctr"/>
                </a:tc>
                <a:tc>
                  <a:txBody>
                    <a:bodyPr/>
                    <a:lstStyle/>
                    <a:p>
                      <a:r>
                        <a:rPr lang="en-US" sz="1400" dirty="0" smtClean="0"/>
                        <a:t>X</a:t>
                      </a:r>
                      <a:endParaRPr lang="en-US" sz="1400" dirty="0"/>
                    </a:p>
                  </a:txBody>
                  <a:tcPr anchor="ctr"/>
                </a:tc>
                <a:tc>
                  <a:txBody>
                    <a:bodyPr/>
                    <a:lstStyle/>
                    <a:p>
                      <a:r>
                        <a:rPr lang="en-US" sz="1400" dirty="0" smtClean="0"/>
                        <a:t>X</a:t>
                      </a:r>
                      <a:endParaRPr lang="en-US" sz="1400" dirty="0"/>
                    </a:p>
                  </a:txBody>
                  <a:tcPr anchor="ctr"/>
                </a:tc>
                <a:tc>
                  <a:txBody>
                    <a:bodyPr/>
                    <a:lstStyle/>
                    <a:p>
                      <a:r>
                        <a:rPr lang="en-US" sz="1400" dirty="0" smtClean="0"/>
                        <a:t>X</a:t>
                      </a:r>
                      <a:endParaRPr lang="en-US" sz="1400" dirty="0"/>
                    </a:p>
                  </a:txBody>
                  <a:tcPr anchor="ctr"/>
                </a:tc>
                <a:tc>
                  <a:txBody>
                    <a:bodyPr/>
                    <a:lstStyle/>
                    <a:p>
                      <a:r>
                        <a:rPr lang="en-US" sz="1400" dirty="0" smtClean="0"/>
                        <a:t>X</a:t>
                      </a:r>
                      <a:endParaRPr lang="en-US" sz="1400" dirty="0"/>
                    </a:p>
                  </a:txBody>
                  <a:tcPr anchor="ctr"/>
                </a:tc>
                <a:extLst>
                  <a:ext uri="{0D108BD9-81ED-4DB2-BD59-A6C34878D82A}">
                    <a16:rowId xmlns:a16="http://schemas.microsoft.com/office/drawing/2014/main" val="2166905839"/>
                  </a:ext>
                </a:extLst>
              </a:tr>
              <a:tr h="374073">
                <a:tc>
                  <a:txBody>
                    <a:bodyPr/>
                    <a:lstStyle/>
                    <a:p>
                      <a:r>
                        <a:rPr lang="en-US" sz="1400" dirty="0" smtClean="0">
                          <a:solidFill>
                            <a:schemeClr val="bg1"/>
                          </a:solidFill>
                        </a:rPr>
                        <a:t>6.3 </a:t>
                      </a:r>
                      <a:r>
                        <a:rPr lang="en-US" sz="1400" dirty="0" err="1" smtClean="0">
                          <a:solidFill>
                            <a:schemeClr val="bg1"/>
                          </a:solidFill>
                        </a:rPr>
                        <a:t>Organisation</a:t>
                      </a:r>
                      <a:r>
                        <a:rPr lang="en-US" sz="1400" dirty="0" smtClean="0">
                          <a:solidFill>
                            <a:schemeClr val="bg1"/>
                          </a:solidFill>
                        </a:rPr>
                        <a:t> of dissemination events</a:t>
                      </a:r>
                      <a:endParaRPr lang="en-US" sz="1400" dirty="0">
                        <a:solidFill>
                          <a:schemeClr val="bg1"/>
                        </a:solidFill>
                      </a:endParaRPr>
                    </a:p>
                  </a:txBody>
                  <a:tcPr/>
                </a:tc>
                <a:tc>
                  <a:txBody>
                    <a:bodyPr/>
                    <a:lstStyle/>
                    <a:p>
                      <a:r>
                        <a:rPr lang="en-US" sz="1400" dirty="0" smtClean="0"/>
                        <a:t>X</a:t>
                      </a:r>
                      <a:endParaRPr lang="en-US" sz="1400" dirty="0"/>
                    </a:p>
                  </a:txBody>
                  <a:tcPr anchor="ctr"/>
                </a:tc>
                <a:tc>
                  <a:txBody>
                    <a:bodyPr/>
                    <a:lstStyle/>
                    <a:p>
                      <a:r>
                        <a:rPr lang="en-US" sz="1400" dirty="0" smtClean="0"/>
                        <a:t>X</a:t>
                      </a:r>
                      <a:endParaRPr lang="en-US" sz="1400" dirty="0"/>
                    </a:p>
                  </a:txBody>
                  <a:tcPr anchor="ctr"/>
                </a:tc>
                <a:tc>
                  <a:txBody>
                    <a:bodyPr/>
                    <a:lstStyle/>
                    <a:p>
                      <a:r>
                        <a:rPr lang="en-US" sz="1400" dirty="0" smtClean="0"/>
                        <a:t>X</a:t>
                      </a:r>
                      <a:endParaRPr lang="en-US" sz="1400" dirty="0"/>
                    </a:p>
                  </a:txBody>
                  <a:tcPr anchor="ctr"/>
                </a:tc>
                <a:tc>
                  <a:txBody>
                    <a:bodyPr/>
                    <a:lstStyle/>
                    <a:p>
                      <a:r>
                        <a:rPr lang="en-US" sz="1400" dirty="0" smtClean="0"/>
                        <a:t>X</a:t>
                      </a:r>
                      <a:endParaRPr lang="en-US" sz="1400" dirty="0"/>
                    </a:p>
                  </a:txBody>
                  <a:tcPr anchor="ctr"/>
                </a:tc>
                <a:tc>
                  <a:txBody>
                    <a:bodyPr/>
                    <a:lstStyle/>
                    <a:p>
                      <a:r>
                        <a:rPr lang="en-US" sz="1400" dirty="0" smtClean="0"/>
                        <a:t>X</a:t>
                      </a:r>
                      <a:endParaRPr lang="en-US" sz="1400" dirty="0"/>
                    </a:p>
                  </a:txBody>
                  <a:tcPr anchor="ctr"/>
                </a:tc>
                <a:tc>
                  <a:txBody>
                    <a:bodyPr/>
                    <a:lstStyle/>
                    <a:p>
                      <a:r>
                        <a:rPr lang="en-US" sz="1400" dirty="0" smtClean="0"/>
                        <a:t>X</a:t>
                      </a:r>
                      <a:endParaRPr lang="en-US" sz="1400" dirty="0"/>
                    </a:p>
                  </a:txBody>
                  <a:tcPr anchor="ctr"/>
                </a:tc>
                <a:tc>
                  <a:txBody>
                    <a:bodyPr/>
                    <a:lstStyle/>
                    <a:p>
                      <a:r>
                        <a:rPr lang="en-US" sz="1400" dirty="0" smtClean="0"/>
                        <a:t>X</a:t>
                      </a:r>
                      <a:endParaRPr lang="en-US" sz="1400" dirty="0"/>
                    </a:p>
                  </a:txBody>
                  <a:tcPr anchor="ctr"/>
                </a:tc>
                <a:tc>
                  <a:txBody>
                    <a:bodyPr/>
                    <a:lstStyle/>
                    <a:p>
                      <a:r>
                        <a:rPr lang="en-US" sz="1400" dirty="0" smtClean="0"/>
                        <a:t>X</a:t>
                      </a:r>
                      <a:endParaRPr lang="en-US" sz="1400" dirty="0"/>
                    </a:p>
                  </a:txBody>
                  <a:tcPr anchor="ctr"/>
                </a:tc>
                <a:tc>
                  <a:txBody>
                    <a:bodyPr/>
                    <a:lstStyle/>
                    <a:p>
                      <a:r>
                        <a:rPr lang="en-US" sz="1400" dirty="0" smtClean="0"/>
                        <a:t>X</a:t>
                      </a:r>
                      <a:endParaRPr lang="en-US" sz="1400" dirty="0"/>
                    </a:p>
                  </a:txBody>
                  <a:tcPr anchor="ctr"/>
                </a:tc>
                <a:tc>
                  <a:txBody>
                    <a:bodyPr/>
                    <a:lstStyle/>
                    <a:p>
                      <a:r>
                        <a:rPr lang="en-US" sz="1400" dirty="0" smtClean="0"/>
                        <a:t>X</a:t>
                      </a:r>
                      <a:endParaRPr lang="en-US" sz="1400" dirty="0"/>
                    </a:p>
                  </a:txBody>
                  <a:tcPr anchor="ctr"/>
                </a:tc>
                <a:tc>
                  <a:txBody>
                    <a:bodyPr/>
                    <a:lstStyle/>
                    <a:p>
                      <a:r>
                        <a:rPr lang="en-US" sz="1400" dirty="0" smtClean="0"/>
                        <a:t>X</a:t>
                      </a:r>
                      <a:endParaRPr lang="en-US" sz="1400" dirty="0"/>
                    </a:p>
                  </a:txBody>
                  <a:tcPr anchor="ctr"/>
                </a:tc>
                <a:tc>
                  <a:txBody>
                    <a:bodyPr/>
                    <a:lstStyle/>
                    <a:p>
                      <a:r>
                        <a:rPr lang="en-US" sz="1400" dirty="0" smtClean="0"/>
                        <a:t>X</a:t>
                      </a:r>
                      <a:endParaRPr lang="en-US" sz="1400" dirty="0"/>
                    </a:p>
                  </a:txBody>
                  <a:tcPr anchor="ctr"/>
                </a:tc>
                <a:tc>
                  <a:txBody>
                    <a:bodyPr/>
                    <a:lstStyle/>
                    <a:p>
                      <a:r>
                        <a:rPr lang="en-US" sz="1400" dirty="0" smtClean="0"/>
                        <a:t>X</a:t>
                      </a:r>
                      <a:endParaRPr lang="en-US" sz="1400" dirty="0"/>
                    </a:p>
                  </a:txBody>
                  <a:tcPr anchor="ctr"/>
                </a:tc>
                <a:extLst>
                  <a:ext uri="{0D108BD9-81ED-4DB2-BD59-A6C34878D82A}">
                    <a16:rowId xmlns:a16="http://schemas.microsoft.com/office/drawing/2014/main" val="4161683007"/>
                  </a:ext>
                </a:extLst>
              </a:tr>
              <a:tr h="346196">
                <a:tc>
                  <a:txBody>
                    <a:bodyPr/>
                    <a:lstStyle/>
                    <a:p>
                      <a:r>
                        <a:rPr lang="en-US" sz="1400" dirty="0" smtClean="0">
                          <a:solidFill>
                            <a:schemeClr val="bg1"/>
                          </a:solidFill>
                        </a:rPr>
                        <a:t>6.4 Publishing the SMARTEL book</a:t>
                      </a:r>
                      <a:endParaRPr lang="en-US" sz="1400" dirty="0">
                        <a:solidFill>
                          <a:schemeClr val="bg1"/>
                        </a:solidFill>
                      </a:endParaRPr>
                    </a:p>
                  </a:txBody>
                  <a:tcPr/>
                </a:tc>
                <a:tc>
                  <a:txBody>
                    <a:bodyPr/>
                    <a:lstStyle/>
                    <a:p>
                      <a:endParaRPr lang="en-US" sz="1400"/>
                    </a:p>
                  </a:txBody>
                  <a:tcPr anchor="ctr"/>
                </a:tc>
                <a:tc>
                  <a:txBody>
                    <a:bodyPr/>
                    <a:lstStyle/>
                    <a:p>
                      <a:endParaRPr lang="en-US" sz="1400"/>
                    </a:p>
                  </a:txBody>
                  <a:tcPr anchor="ctr"/>
                </a:tc>
                <a:tc>
                  <a:txBody>
                    <a:bodyPr/>
                    <a:lstStyle/>
                    <a:p>
                      <a:endParaRPr lang="en-US" sz="1400"/>
                    </a:p>
                  </a:txBody>
                  <a:tcPr anchor="ctr"/>
                </a:tc>
                <a:tc>
                  <a:txBody>
                    <a:bodyPr/>
                    <a:lstStyle/>
                    <a:p>
                      <a:endParaRPr lang="en-US" sz="1400" dirty="0">
                        <a:solidFill>
                          <a:srgbClr val="FF0000"/>
                        </a:solidFill>
                      </a:endParaRPr>
                    </a:p>
                  </a:txBody>
                  <a:tcPr anchor="ctr"/>
                </a:tc>
                <a:tc>
                  <a:txBody>
                    <a:bodyPr/>
                    <a:lstStyle/>
                    <a:p>
                      <a:endParaRPr lang="en-US" sz="1400" dirty="0">
                        <a:solidFill>
                          <a:srgbClr val="FF0000"/>
                        </a:solidFill>
                      </a:endParaRPr>
                    </a:p>
                  </a:txBody>
                  <a:tcPr anchor="ctr"/>
                </a:tc>
                <a:tc>
                  <a:txBody>
                    <a:bodyPr/>
                    <a:lstStyle/>
                    <a:p>
                      <a:endParaRPr lang="en-US" sz="1400" dirty="0"/>
                    </a:p>
                  </a:txBody>
                  <a:tcPr anchor="ctr"/>
                </a:tc>
                <a:tc>
                  <a:txBody>
                    <a:bodyPr/>
                    <a:lstStyle/>
                    <a:p>
                      <a:endParaRPr lang="en-US" sz="1400" dirty="0"/>
                    </a:p>
                  </a:txBody>
                  <a:tcPr anchor="ctr"/>
                </a:tc>
                <a:tc>
                  <a:txBody>
                    <a:bodyPr/>
                    <a:lstStyle/>
                    <a:p>
                      <a:endParaRPr lang="en-US" sz="1400" dirty="0"/>
                    </a:p>
                  </a:txBody>
                  <a:tcPr anchor="ctr"/>
                </a:tc>
                <a:tc>
                  <a:txBody>
                    <a:bodyPr/>
                    <a:lstStyle/>
                    <a:p>
                      <a:endParaRPr lang="en-US" sz="1400" dirty="0"/>
                    </a:p>
                  </a:txBody>
                  <a:tcPr anchor="ctr"/>
                </a:tc>
                <a:tc>
                  <a:txBody>
                    <a:bodyPr/>
                    <a:lstStyle/>
                    <a:p>
                      <a:endParaRPr lang="en-US" sz="1400" dirty="0"/>
                    </a:p>
                  </a:txBody>
                  <a:tcPr anchor="ctr"/>
                </a:tc>
                <a:tc>
                  <a:txBody>
                    <a:bodyPr/>
                    <a:lstStyle/>
                    <a:p>
                      <a:r>
                        <a:rPr lang="en-US" sz="1400" dirty="0" smtClean="0"/>
                        <a:t>X</a:t>
                      </a:r>
                      <a:endParaRPr lang="en-US" sz="1400" dirty="0"/>
                    </a:p>
                  </a:txBody>
                  <a:tcPr anchor="ctr"/>
                </a:tc>
                <a:tc>
                  <a:txBody>
                    <a:bodyPr/>
                    <a:lstStyle/>
                    <a:p>
                      <a:r>
                        <a:rPr lang="en-US" sz="1400" dirty="0" smtClean="0"/>
                        <a:t>X</a:t>
                      </a:r>
                      <a:endParaRPr lang="en-US" sz="1400" dirty="0"/>
                    </a:p>
                  </a:txBody>
                  <a:tcPr anchor="ctr"/>
                </a:tc>
                <a:tc>
                  <a:txBody>
                    <a:bodyPr/>
                    <a:lstStyle/>
                    <a:p>
                      <a:r>
                        <a:rPr lang="en-US" sz="1400" dirty="0" smtClean="0"/>
                        <a:t>X</a:t>
                      </a:r>
                      <a:endParaRPr lang="en-US" sz="1400" dirty="0"/>
                    </a:p>
                  </a:txBody>
                  <a:tcPr anchor="ctr"/>
                </a:tc>
                <a:extLst>
                  <a:ext uri="{0D108BD9-81ED-4DB2-BD59-A6C34878D82A}">
                    <a16:rowId xmlns:a16="http://schemas.microsoft.com/office/drawing/2014/main" val="56300740"/>
                  </a:ext>
                </a:extLst>
              </a:tr>
              <a:tr h="346196">
                <a:tc>
                  <a:txBody>
                    <a:bodyPr/>
                    <a:lstStyle/>
                    <a:p>
                      <a:r>
                        <a:rPr lang="en-US" sz="1400" dirty="0" smtClean="0">
                          <a:solidFill>
                            <a:schemeClr val="bg1"/>
                          </a:solidFill>
                        </a:rPr>
                        <a:t>6.5 </a:t>
                      </a:r>
                      <a:r>
                        <a:rPr lang="en-US" sz="1400" dirty="0" err="1" smtClean="0">
                          <a:solidFill>
                            <a:schemeClr val="bg1"/>
                          </a:solidFill>
                        </a:rPr>
                        <a:t>Organising</a:t>
                      </a:r>
                      <a:r>
                        <a:rPr lang="en-US" sz="1400" dirty="0" smtClean="0">
                          <a:solidFill>
                            <a:schemeClr val="bg1"/>
                          </a:solidFill>
                        </a:rPr>
                        <a:t> the final project conference</a:t>
                      </a:r>
                      <a:endParaRPr lang="en-US" sz="1400" dirty="0">
                        <a:solidFill>
                          <a:schemeClr val="bg1"/>
                        </a:solidFill>
                      </a:endParaRPr>
                    </a:p>
                  </a:txBody>
                  <a:tcPr/>
                </a:tc>
                <a:tc>
                  <a:txBody>
                    <a:bodyPr/>
                    <a:lstStyle/>
                    <a:p>
                      <a:endParaRPr lang="en-US" sz="1400" dirty="0"/>
                    </a:p>
                  </a:txBody>
                  <a:tcPr anchor="ctr"/>
                </a:tc>
                <a:tc>
                  <a:txBody>
                    <a:bodyPr/>
                    <a:lstStyle/>
                    <a:p>
                      <a:endParaRPr lang="en-US" sz="1400"/>
                    </a:p>
                  </a:txBody>
                  <a:tcPr anchor="ctr"/>
                </a:tc>
                <a:tc>
                  <a:txBody>
                    <a:bodyPr/>
                    <a:lstStyle/>
                    <a:p>
                      <a:endParaRPr lang="en-US" sz="1400"/>
                    </a:p>
                  </a:txBody>
                  <a:tcPr anchor="ctr"/>
                </a:tc>
                <a:tc>
                  <a:txBody>
                    <a:bodyPr/>
                    <a:lstStyle/>
                    <a:p>
                      <a:endParaRPr lang="en-US" sz="1400" dirty="0"/>
                    </a:p>
                  </a:txBody>
                  <a:tcPr anchor="ctr"/>
                </a:tc>
                <a:tc>
                  <a:txBody>
                    <a:bodyPr/>
                    <a:lstStyle/>
                    <a:p>
                      <a:endParaRPr lang="en-US" sz="1400" dirty="0"/>
                    </a:p>
                  </a:txBody>
                  <a:tcPr anchor="ctr"/>
                </a:tc>
                <a:tc>
                  <a:txBody>
                    <a:bodyPr/>
                    <a:lstStyle/>
                    <a:p>
                      <a:endParaRPr lang="en-US" sz="1400" dirty="0"/>
                    </a:p>
                  </a:txBody>
                  <a:tcPr anchor="ctr"/>
                </a:tc>
                <a:tc>
                  <a:txBody>
                    <a:bodyPr/>
                    <a:lstStyle/>
                    <a:p>
                      <a:endParaRPr lang="en-US" sz="1400" dirty="0"/>
                    </a:p>
                  </a:txBody>
                  <a:tcPr anchor="ctr"/>
                </a:tc>
                <a:tc>
                  <a:txBody>
                    <a:bodyPr/>
                    <a:lstStyle/>
                    <a:p>
                      <a:endParaRPr lang="en-US" sz="1400" dirty="0"/>
                    </a:p>
                  </a:txBody>
                  <a:tcPr anchor="ctr"/>
                </a:tc>
                <a:tc>
                  <a:txBody>
                    <a:bodyPr/>
                    <a:lstStyle/>
                    <a:p>
                      <a:endParaRPr lang="en-US" sz="1400" dirty="0"/>
                    </a:p>
                  </a:txBody>
                  <a:tcPr anchor="ctr"/>
                </a:tc>
                <a:tc>
                  <a:txBody>
                    <a:bodyPr/>
                    <a:lstStyle/>
                    <a:p>
                      <a:endParaRPr lang="en-US" sz="1400" dirty="0"/>
                    </a:p>
                  </a:txBody>
                  <a:tcPr anchor="ctr"/>
                </a:tc>
                <a:tc>
                  <a:txBody>
                    <a:bodyPr/>
                    <a:lstStyle/>
                    <a:p>
                      <a:endParaRPr lang="en-US" sz="1400" dirty="0"/>
                    </a:p>
                  </a:txBody>
                  <a:tcPr anchor="ctr"/>
                </a:tc>
                <a:tc>
                  <a:txBody>
                    <a:bodyPr/>
                    <a:lstStyle/>
                    <a:p>
                      <a:r>
                        <a:rPr lang="en-US" sz="1400" dirty="0" smtClean="0"/>
                        <a:t>X</a:t>
                      </a:r>
                      <a:endParaRPr lang="en-US" sz="1400" dirty="0"/>
                    </a:p>
                  </a:txBody>
                  <a:tcPr anchor="ctr"/>
                </a:tc>
                <a:tc>
                  <a:txBody>
                    <a:bodyPr/>
                    <a:lstStyle/>
                    <a:p>
                      <a:r>
                        <a:rPr lang="en-US" sz="1400" dirty="0" smtClean="0"/>
                        <a:t>X</a:t>
                      </a:r>
                      <a:endParaRPr lang="en-US" sz="1400" dirty="0"/>
                    </a:p>
                  </a:txBody>
                  <a:tcPr anchor="ctr"/>
                </a:tc>
                <a:extLst>
                  <a:ext uri="{0D108BD9-81ED-4DB2-BD59-A6C34878D82A}">
                    <a16:rowId xmlns:a16="http://schemas.microsoft.com/office/drawing/2014/main" val="279697211"/>
                  </a:ext>
                </a:extLst>
              </a:tr>
            </a:tbl>
          </a:graphicData>
        </a:graphic>
      </p:graphicFrame>
      <p:sp>
        <p:nvSpPr>
          <p:cNvPr id="7" name="Content Placeholder 5"/>
          <p:cNvSpPr txBox="1">
            <a:spLocks/>
          </p:cNvSpPr>
          <p:nvPr/>
        </p:nvSpPr>
        <p:spPr>
          <a:xfrm>
            <a:off x="282588" y="4962699"/>
            <a:ext cx="11812430" cy="1895302"/>
          </a:xfrm>
          <a:prstGeom prst="rect">
            <a:avLst/>
          </a:prstGeom>
        </p:spPr>
        <p:txBody>
          <a:bodyPr vert="horz" lIns="91440" tIns="45720" rIns="91440" bIns="45720" rtlCol="0">
            <a:normAutofit fontScale="625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a:lstStyle>
          <a:p>
            <a:pPr marL="0" indent="0">
              <a:buNone/>
            </a:pPr>
            <a:r>
              <a:rPr lang="en-US" dirty="0" smtClean="0"/>
              <a:t>WP Leader </a:t>
            </a:r>
            <a:r>
              <a:rPr lang="en-US" dirty="0"/>
              <a:t>– International Business College </a:t>
            </a:r>
            <a:r>
              <a:rPr lang="en-US" dirty="0" err="1"/>
              <a:t>Mitrovica</a:t>
            </a:r>
            <a:endParaRPr lang="en-US" dirty="0" smtClean="0"/>
          </a:p>
          <a:p>
            <a:r>
              <a:rPr lang="en-US" sz="2500" dirty="0">
                <a:solidFill>
                  <a:srgbClr val="FFFF00"/>
                </a:solidFill>
              </a:rPr>
              <a:t>Work package 6 (WP6) is focused on two types of activities: promotion of the project and its results and raising awareness of society, governmental and non-governmental bodies and other organizations about the potential benefits of the project results. </a:t>
            </a:r>
            <a:endParaRPr lang="en-US" sz="2500" dirty="0" smtClean="0">
              <a:solidFill>
                <a:srgbClr val="FFFF00"/>
              </a:solidFill>
            </a:endParaRPr>
          </a:p>
          <a:p>
            <a:r>
              <a:rPr lang="en-US" sz="2100" dirty="0">
                <a:solidFill>
                  <a:srgbClr val="FFFF00"/>
                </a:solidFill>
              </a:rPr>
              <a:t>Within WP6, special attention will be paid to promoting the development of new teaching pedagogical approaches, multimedia online learning platforms and their implementation on benefit to target group – students with disability, economic and geographical obstacles. Visits to high schools in the country will be </a:t>
            </a:r>
            <a:r>
              <a:rPr lang="en-US" sz="2100" dirty="0" err="1">
                <a:solidFill>
                  <a:srgbClr val="FFFF00"/>
                </a:solidFill>
              </a:rPr>
              <a:t>organised</a:t>
            </a:r>
            <a:r>
              <a:rPr lang="en-US" sz="2100" dirty="0">
                <a:solidFill>
                  <a:srgbClr val="FFFF00"/>
                </a:solidFill>
              </a:rPr>
              <a:t> in order to promote the developed teaching methods, multimedia online learning platforms and smart labs to potential students especially in isolated areas. Promotions will be held by teachers and students. Visits to higher education institutions will be captured and displayed on the website of the project.</a:t>
            </a:r>
          </a:p>
        </p:txBody>
      </p:sp>
    </p:spTree>
    <p:extLst>
      <p:ext uri="{BB962C8B-B14F-4D97-AF65-F5344CB8AC3E}">
        <p14:creationId xmlns:p14="http://schemas.microsoft.com/office/powerpoint/2010/main" val="187989169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WP7</a:t>
            </a:r>
            <a:r>
              <a:rPr lang="en-US" dirty="0" smtClean="0"/>
              <a:t> – </a:t>
            </a:r>
            <a:r>
              <a:rPr lang="en-GB" b="1" dirty="0"/>
              <a:t>DISSEMINATION &amp; EXPLOITATION</a:t>
            </a:r>
            <a:r>
              <a:rPr lang="en-GB" b="1" dirty="0" smtClean="0"/>
              <a:t> </a:t>
            </a:r>
            <a:r>
              <a:rPr lang="en-GB" b="1" dirty="0"/>
              <a:t/>
            </a:r>
            <a:br>
              <a:rPr lang="en-GB" b="1" dirty="0"/>
            </a:br>
            <a:r>
              <a:rPr lang="en-US" b="1" dirty="0"/>
              <a:t>Exploitations of results</a:t>
            </a:r>
            <a:endParaRPr lang="en-US" dirty="0"/>
          </a:p>
        </p:txBody>
      </p:sp>
      <p:graphicFrame>
        <p:nvGraphicFramePr>
          <p:cNvPr id="5" name="Table 4"/>
          <p:cNvGraphicFramePr>
            <a:graphicFrameLocks noGrp="1"/>
          </p:cNvGraphicFramePr>
          <p:nvPr>
            <p:extLst>
              <p:ext uri="{D42A27DB-BD31-4B8C-83A1-F6EECF244321}">
                <p14:modId xmlns:p14="http://schemas.microsoft.com/office/powerpoint/2010/main" val="30719768"/>
              </p:ext>
            </p:extLst>
          </p:nvPr>
        </p:nvGraphicFramePr>
        <p:xfrm>
          <a:off x="10048240" y="2162231"/>
          <a:ext cx="2046778" cy="1899922"/>
        </p:xfrm>
        <a:graphic>
          <a:graphicData uri="http://schemas.openxmlformats.org/drawingml/2006/table">
            <a:tbl>
              <a:tblPr firstRow="1" bandRow="1">
                <a:tableStyleId>{F5AB1C69-6EDB-4FF4-983F-18BD219EF322}</a:tableStyleId>
              </a:tblPr>
              <a:tblGrid>
                <a:gridCol w="2046778">
                  <a:extLst>
                    <a:ext uri="{9D8B030D-6E8A-4147-A177-3AD203B41FA5}">
                      <a16:colId xmlns:a16="http://schemas.microsoft.com/office/drawing/2014/main" val="2428642761"/>
                    </a:ext>
                  </a:extLst>
                </a:gridCol>
              </a:tblGrid>
              <a:tr h="617796">
                <a:tc>
                  <a:txBody>
                    <a:bodyPr/>
                    <a:lstStyle/>
                    <a:p>
                      <a:r>
                        <a:rPr lang="en-US" dirty="0" smtClean="0"/>
                        <a:t>Deliverables + KPIs</a:t>
                      </a:r>
                      <a:endParaRPr lang="en-US" dirty="0"/>
                    </a:p>
                  </a:txBody>
                  <a:tcPr/>
                </a:tc>
                <a:extLst>
                  <a:ext uri="{0D108BD9-81ED-4DB2-BD59-A6C34878D82A}">
                    <a16:rowId xmlns:a16="http://schemas.microsoft.com/office/drawing/2014/main" val="2397480503"/>
                  </a:ext>
                </a:extLst>
              </a:tr>
              <a:tr h="406402">
                <a:tc>
                  <a:txBody>
                    <a:bodyPr/>
                    <a:lstStyle/>
                    <a:p>
                      <a:r>
                        <a:rPr lang="en-US" sz="1200" dirty="0" smtClean="0"/>
                        <a:t>1 Report - Plan</a:t>
                      </a:r>
                      <a:endParaRPr lang="en-US" sz="1200" dirty="0"/>
                    </a:p>
                  </a:txBody>
                  <a:tcPr/>
                </a:tc>
                <a:extLst>
                  <a:ext uri="{0D108BD9-81ED-4DB2-BD59-A6C34878D82A}">
                    <a16:rowId xmlns:a16="http://schemas.microsoft.com/office/drawing/2014/main" val="2898280232"/>
                  </a:ext>
                </a:extLst>
              </a:tr>
              <a:tr h="314962">
                <a:tc>
                  <a:txBody>
                    <a:bodyPr/>
                    <a:lstStyle/>
                    <a:p>
                      <a:r>
                        <a:rPr lang="en-US" sz="1100" dirty="0" smtClean="0"/>
                        <a:t>1 Report – 8 Long term Agreements signed</a:t>
                      </a:r>
                      <a:endParaRPr lang="en-US" sz="1100" dirty="0"/>
                    </a:p>
                  </a:txBody>
                  <a:tcPr/>
                </a:tc>
                <a:extLst>
                  <a:ext uri="{0D108BD9-81ED-4DB2-BD59-A6C34878D82A}">
                    <a16:rowId xmlns:a16="http://schemas.microsoft.com/office/drawing/2014/main" val="556252807"/>
                  </a:ext>
                </a:extLst>
              </a:tr>
              <a:tr h="371302">
                <a:tc>
                  <a:txBody>
                    <a:bodyPr/>
                    <a:lstStyle/>
                    <a:p>
                      <a:r>
                        <a:rPr lang="en-US" sz="1100" dirty="0" smtClean="0"/>
                        <a:t>1 Multilateral agreement signed</a:t>
                      </a:r>
                      <a:endParaRPr lang="en-US" sz="1100" dirty="0"/>
                    </a:p>
                  </a:txBody>
                  <a:tcPr/>
                </a:tc>
                <a:extLst>
                  <a:ext uri="{0D108BD9-81ED-4DB2-BD59-A6C34878D82A}">
                    <a16:rowId xmlns:a16="http://schemas.microsoft.com/office/drawing/2014/main" val="2108473097"/>
                  </a:ext>
                </a:extLst>
              </a:tr>
            </a:tbl>
          </a:graphicData>
        </a:graphic>
      </p:graphicFrame>
      <p:graphicFrame>
        <p:nvGraphicFramePr>
          <p:cNvPr id="6" name="Content Placeholder 3"/>
          <p:cNvGraphicFramePr>
            <a:graphicFrameLocks noGrp="1"/>
          </p:cNvGraphicFramePr>
          <p:nvPr>
            <p:ph idx="1"/>
            <p:extLst>
              <p:ext uri="{D42A27DB-BD31-4B8C-83A1-F6EECF244321}">
                <p14:modId xmlns:p14="http://schemas.microsoft.com/office/powerpoint/2010/main" val="2693060829"/>
              </p:ext>
            </p:extLst>
          </p:nvPr>
        </p:nvGraphicFramePr>
        <p:xfrm>
          <a:off x="232712" y="2162231"/>
          <a:ext cx="9700997" cy="1897151"/>
        </p:xfrm>
        <a:graphic>
          <a:graphicData uri="http://schemas.openxmlformats.org/drawingml/2006/table">
            <a:tbl>
              <a:tblPr firstRow="1" bandRow="1">
                <a:tableStyleId>{5C22544A-7EE6-4342-B048-85BDC9FD1C3A}</a:tableStyleId>
              </a:tblPr>
              <a:tblGrid>
                <a:gridCol w="4838052">
                  <a:extLst>
                    <a:ext uri="{9D8B030D-6E8A-4147-A177-3AD203B41FA5}">
                      <a16:colId xmlns:a16="http://schemas.microsoft.com/office/drawing/2014/main" val="2712741985"/>
                    </a:ext>
                  </a:extLst>
                </a:gridCol>
                <a:gridCol w="540327">
                  <a:extLst>
                    <a:ext uri="{9D8B030D-6E8A-4147-A177-3AD203B41FA5}">
                      <a16:colId xmlns:a16="http://schemas.microsoft.com/office/drawing/2014/main" val="1119261815"/>
                    </a:ext>
                  </a:extLst>
                </a:gridCol>
                <a:gridCol w="349134">
                  <a:extLst>
                    <a:ext uri="{9D8B030D-6E8A-4147-A177-3AD203B41FA5}">
                      <a16:colId xmlns:a16="http://schemas.microsoft.com/office/drawing/2014/main" val="450297159"/>
                    </a:ext>
                  </a:extLst>
                </a:gridCol>
                <a:gridCol w="357448">
                  <a:extLst>
                    <a:ext uri="{9D8B030D-6E8A-4147-A177-3AD203B41FA5}">
                      <a16:colId xmlns:a16="http://schemas.microsoft.com/office/drawing/2014/main" val="1905676383"/>
                    </a:ext>
                  </a:extLst>
                </a:gridCol>
                <a:gridCol w="374072">
                  <a:extLst>
                    <a:ext uri="{9D8B030D-6E8A-4147-A177-3AD203B41FA5}">
                      <a16:colId xmlns:a16="http://schemas.microsoft.com/office/drawing/2014/main" val="3588398417"/>
                    </a:ext>
                  </a:extLst>
                </a:gridCol>
                <a:gridCol w="440575">
                  <a:extLst>
                    <a:ext uri="{9D8B030D-6E8A-4147-A177-3AD203B41FA5}">
                      <a16:colId xmlns:a16="http://schemas.microsoft.com/office/drawing/2014/main" val="891900840"/>
                    </a:ext>
                  </a:extLst>
                </a:gridCol>
                <a:gridCol w="448887">
                  <a:extLst>
                    <a:ext uri="{9D8B030D-6E8A-4147-A177-3AD203B41FA5}">
                      <a16:colId xmlns:a16="http://schemas.microsoft.com/office/drawing/2014/main" val="3087324737"/>
                    </a:ext>
                  </a:extLst>
                </a:gridCol>
                <a:gridCol w="324197">
                  <a:extLst>
                    <a:ext uri="{9D8B030D-6E8A-4147-A177-3AD203B41FA5}">
                      <a16:colId xmlns:a16="http://schemas.microsoft.com/office/drawing/2014/main" val="298824092"/>
                    </a:ext>
                  </a:extLst>
                </a:gridCol>
                <a:gridCol w="290945">
                  <a:extLst>
                    <a:ext uri="{9D8B030D-6E8A-4147-A177-3AD203B41FA5}">
                      <a16:colId xmlns:a16="http://schemas.microsoft.com/office/drawing/2014/main" val="2549917139"/>
                    </a:ext>
                  </a:extLst>
                </a:gridCol>
                <a:gridCol w="282633">
                  <a:extLst>
                    <a:ext uri="{9D8B030D-6E8A-4147-A177-3AD203B41FA5}">
                      <a16:colId xmlns:a16="http://schemas.microsoft.com/office/drawing/2014/main" val="3785389801"/>
                    </a:ext>
                  </a:extLst>
                </a:gridCol>
                <a:gridCol w="407323">
                  <a:extLst>
                    <a:ext uri="{9D8B030D-6E8A-4147-A177-3AD203B41FA5}">
                      <a16:colId xmlns:a16="http://schemas.microsoft.com/office/drawing/2014/main" val="1241423008"/>
                    </a:ext>
                  </a:extLst>
                </a:gridCol>
                <a:gridCol w="315884">
                  <a:extLst>
                    <a:ext uri="{9D8B030D-6E8A-4147-A177-3AD203B41FA5}">
                      <a16:colId xmlns:a16="http://schemas.microsoft.com/office/drawing/2014/main" val="3673360911"/>
                    </a:ext>
                  </a:extLst>
                </a:gridCol>
                <a:gridCol w="315884">
                  <a:extLst>
                    <a:ext uri="{9D8B030D-6E8A-4147-A177-3AD203B41FA5}">
                      <a16:colId xmlns:a16="http://schemas.microsoft.com/office/drawing/2014/main" val="1183988739"/>
                    </a:ext>
                  </a:extLst>
                </a:gridCol>
                <a:gridCol w="415636">
                  <a:extLst>
                    <a:ext uri="{9D8B030D-6E8A-4147-A177-3AD203B41FA5}">
                      <a16:colId xmlns:a16="http://schemas.microsoft.com/office/drawing/2014/main" val="2735532655"/>
                    </a:ext>
                  </a:extLst>
                </a:gridCol>
              </a:tblGrid>
              <a:tr h="235424">
                <a:tc>
                  <a:txBody>
                    <a:bodyPr/>
                    <a:lstStyle/>
                    <a:p>
                      <a:endParaRPr lang="en-US" sz="1400" dirty="0"/>
                    </a:p>
                  </a:txBody>
                  <a:tcPr/>
                </a:tc>
                <a:tc>
                  <a:txBody>
                    <a:bodyPr/>
                    <a:lstStyle/>
                    <a:p>
                      <a:pPr algn="ctr"/>
                      <a:r>
                        <a:rPr lang="en-US" sz="1000" dirty="0" smtClean="0"/>
                        <a:t>2020</a:t>
                      </a:r>
                      <a:endParaRPr lang="en-US" sz="1000" dirty="0"/>
                    </a:p>
                  </a:txBody>
                  <a:tcPr>
                    <a:lnR w="12700" cap="flat" cmpd="sng" algn="ctr">
                      <a:solidFill>
                        <a:schemeClr val="tx1"/>
                      </a:solidFill>
                      <a:prstDash val="solid"/>
                      <a:round/>
                      <a:headEnd type="none" w="med" len="med"/>
                      <a:tailEnd type="none" w="med" len="med"/>
                    </a:lnR>
                  </a:tcPr>
                </a:tc>
                <a:tc gridSpan="4">
                  <a:txBody>
                    <a:bodyPr/>
                    <a:lstStyle/>
                    <a:p>
                      <a:pPr algn="ctr"/>
                      <a:r>
                        <a:rPr lang="en-US" sz="1400" dirty="0" smtClean="0"/>
                        <a:t>2021</a:t>
                      </a:r>
                      <a:endParaRPr 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hMerge="1">
                  <a:txBody>
                    <a:bodyPr/>
                    <a:lstStyle/>
                    <a:p>
                      <a:pPr algn="ctr"/>
                      <a:endParaRPr lang="en-US" dirty="0"/>
                    </a:p>
                  </a:txBody>
                  <a:tcPr/>
                </a:tc>
                <a:tc hMerge="1">
                  <a:txBody>
                    <a:bodyPr/>
                    <a:lstStyle/>
                    <a:p>
                      <a:pPr algn="ctr"/>
                      <a:endParaRPr 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hMerge="1">
                  <a:txBody>
                    <a:bodyPr/>
                    <a:lstStyle/>
                    <a:p>
                      <a:endParaRPr lang="en-US" dirty="0"/>
                    </a:p>
                  </a:txBody>
                  <a:tcPr/>
                </a:tc>
                <a:tc gridSpan="5">
                  <a:txBody>
                    <a:bodyPr/>
                    <a:lstStyle/>
                    <a:p>
                      <a:pPr algn="ctr"/>
                      <a:r>
                        <a:rPr lang="en-US" sz="1400" dirty="0" smtClean="0"/>
                        <a:t>2022</a:t>
                      </a:r>
                      <a:endParaRPr 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hMerge="1">
                  <a:txBody>
                    <a:bodyPr/>
                    <a:lstStyle/>
                    <a:p>
                      <a:pPr algn="ctr"/>
                      <a:endParaRPr lang="en-US" sz="1400" dirty="0"/>
                    </a:p>
                  </a:txBody>
                  <a:tcPr>
                    <a:lnL w="12700" cap="flat" cmpd="sng" algn="ctr">
                      <a:solidFill>
                        <a:schemeClr val="tx1"/>
                      </a:solidFill>
                      <a:prstDash val="solid"/>
                      <a:round/>
                      <a:headEnd type="none" w="med" len="med"/>
                      <a:tailEnd type="none" w="med" len="med"/>
                    </a:lnL>
                  </a:tcPr>
                </a:tc>
                <a:tc hMerge="1">
                  <a:txBody>
                    <a:bodyPr/>
                    <a:lstStyle/>
                    <a:p>
                      <a:endParaRPr lang="en-US"/>
                    </a:p>
                  </a:txBody>
                  <a:tcPr/>
                </a:tc>
                <a:tc hMerge="1">
                  <a:txBody>
                    <a:bodyPr/>
                    <a:lstStyle/>
                    <a:p>
                      <a:endParaRPr lang="en-US"/>
                    </a:p>
                  </a:txBody>
                  <a:tcPr/>
                </a:tc>
                <a:tc hMerge="1">
                  <a:txBody>
                    <a:bodyPr/>
                    <a:lstStyle/>
                    <a:p>
                      <a:pPr algn="ctr"/>
                      <a:endParaRPr lang="en-US" sz="1400" dirty="0"/>
                    </a:p>
                  </a:txBody>
                  <a:tcPr>
                    <a:lnL w="12700" cap="flat" cmpd="sng" algn="ctr">
                      <a:solidFill>
                        <a:schemeClr val="tx1"/>
                      </a:solidFill>
                      <a:prstDash val="solid"/>
                      <a:round/>
                      <a:headEnd type="none" w="med" len="med"/>
                      <a:tailEnd type="none" w="med" len="med"/>
                    </a:lnL>
                  </a:tcPr>
                </a:tc>
                <a:tc gridSpan="3">
                  <a:txBody>
                    <a:bodyPr/>
                    <a:lstStyle/>
                    <a:p>
                      <a:pPr algn="ctr"/>
                      <a:r>
                        <a:rPr lang="en-US" sz="1400" dirty="0" smtClean="0"/>
                        <a:t>2023</a:t>
                      </a:r>
                      <a:endParaRPr lang="en-US" sz="1400" dirty="0"/>
                    </a:p>
                  </a:txBody>
                  <a:tcPr>
                    <a:lnL w="12700" cap="flat" cmpd="sng" algn="ctr">
                      <a:solidFill>
                        <a:schemeClr val="tx1"/>
                      </a:solidFill>
                      <a:prstDash val="solid"/>
                      <a:round/>
                      <a:headEnd type="none" w="med" len="med"/>
                      <a:tailEnd type="none" w="med" len="med"/>
                    </a:lnL>
                  </a:tcPr>
                </a:tc>
                <a:tc hMerge="1">
                  <a:txBody>
                    <a:bodyPr/>
                    <a:lstStyle/>
                    <a:p>
                      <a:pPr algn="ctr"/>
                      <a:endParaRPr lang="en-US" sz="1400" dirty="0"/>
                    </a:p>
                  </a:txBody>
                  <a:tcPr>
                    <a:lnL w="12700" cap="flat" cmpd="sng" algn="ctr">
                      <a:solidFill>
                        <a:schemeClr val="tx1"/>
                      </a:solidFill>
                      <a:prstDash val="solid"/>
                      <a:round/>
                      <a:headEnd type="none" w="med" len="med"/>
                      <a:tailEnd type="none" w="med" len="med"/>
                    </a:lnL>
                  </a:tcPr>
                </a:tc>
                <a:tc hMerge="1">
                  <a:txBody>
                    <a:bodyPr/>
                    <a:lstStyle/>
                    <a:p>
                      <a:pPr algn="ctr"/>
                      <a:endParaRPr lang="en-US" dirty="0"/>
                    </a:p>
                  </a:txBody>
                  <a:tcP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3788726421"/>
                  </a:ext>
                </a:extLst>
              </a:tr>
              <a:tr h="235424">
                <a:tc>
                  <a:txBody>
                    <a:bodyPr/>
                    <a:lstStyle/>
                    <a:p>
                      <a:endParaRPr lang="en-US" sz="1400" dirty="0"/>
                    </a:p>
                  </a:txBody>
                  <a:tcPr/>
                </a:tc>
                <a:tc>
                  <a:txBody>
                    <a:bodyPr/>
                    <a:lstStyle/>
                    <a:p>
                      <a:r>
                        <a:rPr lang="en-US" sz="1000" dirty="0" smtClean="0"/>
                        <a:t>11/12</a:t>
                      </a:r>
                      <a:endParaRPr lang="en-US" sz="1000" dirty="0"/>
                    </a:p>
                  </a:txBody>
                  <a:tcPr/>
                </a:tc>
                <a:tc>
                  <a:txBody>
                    <a:bodyPr/>
                    <a:lstStyle/>
                    <a:p>
                      <a:r>
                        <a:rPr lang="en-US" sz="1400" dirty="0" smtClean="0"/>
                        <a:t>1</a:t>
                      </a:r>
                      <a:endParaRPr lang="en-US" sz="1400" dirty="0"/>
                    </a:p>
                  </a:txBody>
                  <a:tcPr/>
                </a:tc>
                <a:tc>
                  <a:txBody>
                    <a:bodyPr/>
                    <a:lstStyle/>
                    <a:p>
                      <a:r>
                        <a:rPr lang="en-US" sz="1400" dirty="0" smtClean="0"/>
                        <a:t>3</a:t>
                      </a:r>
                      <a:endParaRPr lang="en-US" sz="1400" dirty="0"/>
                    </a:p>
                  </a:txBody>
                  <a:tcPr/>
                </a:tc>
                <a:tc>
                  <a:txBody>
                    <a:bodyPr/>
                    <a:lstStyle/>
                    <a:p>
                      <a:r>
                        <a:rPr lang="en-US" sz="1400" dirty="0" smtClean="0"/>
                        <a:t>10</a:t>
                      </a:r>
                      <a:endParaRPr lang="en-US" sz="1400" dirty="0"/>
                    </a:p>
                  </a:txBody>
                  <a:tcPr/>
                </a:tc>
                <a:tc>
                  <a:txBody>
                    <a:bodyPr/>
                    <a:lstStyle/>
                    <a:p>
                      <a:r>
                        <a:rPr lang="en-US" sz="1400" dirty="0" smtClean="0"/>
                        <a:t>12</a:t>
                      </a:r>
                      <a:endParaRPr lang="en-US" sz="1400" dirty="0"/>
                    </a:p>
                  </a:txBody>
                  <a:tcPr/>
                </a:tc>
                <a:tc>
                  <a:txBody>
                    <a:bodyPr/>
                    <a:lstStyle/>
                    <a:p>
                      <a:r>
                        <a:rPr lang="en-US" sz="1400" dirty="0" smtClean="0"/>
                        <a:t>1</a:t>
                      </a:r>
                      <a:endParaRPr lang="en-US" sz="1400" dirty="0"/>
                    </a:p>
                  </a:txBody>
                  <a:tcPr>
                    <a:lnR w="12700" cap="flat" cmpd="sng" algn="ctr">
                      <a:solidFill>
                        <a:schemeClr val="tx1"/>
                      </a:solidFill>
                      <a:prstDash val="solid"/>
                      <a:round/>
                      <a:headEnd type="none" w="med" len="med"/>
                      <a:tailEnd type="none" w="med" len="med"/>
                    </a:lnR>
                  </a:tcPr>
                </a:tc>
                <a:tc>
                  <a:txBody>
                    <a:bodyPr/>
                    <a:lstStyle/>
                    <a:p>
                      <a:r>
                        <a:rPr lang="en-US" sz="1400" dirty="0" smtClean="0"/>
                        <a:t>3</a:t>
                      </a:r>
                      <a:endParaRPr lang="en-US" sz="1400" dirty="0"/>
                    </a:p>
                  </a:txBody>
                  <a:tcPr>
                    <a:lnL w="12700" cap="flat" cmpd="sng" algn="ctr">
                      <a:solidFill>
                        <a:schemeClr val="tx1"/>
                      </a:solidFill>
                      <a:prstDash val="solid"/>
                      <a:round/>
                      <a:headEnd type="none" w="med" len="med"/>
                      <a:tailEnd type="none" w="med" len="med"/>
                    </a:lnL>
                  </a:tcPr>
                </a:tc>
                <a:tc>
                  <a:txBody>
                    <a:bodyPr/>
                    <a:lstStyle/>
                    <a:p>
                      <a:r>
                        <a:rPr lang="en-US" sz="1400" dirty="0" smtClean="0"/>
                        <a:t>6</a:t>
                      </a:r>
                      <a:endParaRPr lang="en-US" sz="1400" dirty="0"/>
                    </a:p>
                  </a:txBody>
                  <a:tcPr/>
                </a:tc>
                <a:tc>
                  <a:txBody>
                    <a:bodyPr/>
                    <a:lstStyle/>
                    <a:p>
                      <a:r>
                        <a:rPr lang="en-US" sz="1400" dirty="0" smtClean="0"/>
                        <a:t>9</a:t>
                      </a:r>
                      <a:endParaRPr lang="en-US" sz="1400" dirty="0"/>
                    </a:p>
                  </a:txBody>
                  <a:tcPr>
                    <a:lnR w="12700" cap="flat" cmpd="sng" algn="ctr">
                      <a:solidFill>
                        <a:schemeClr val="tx1"/>
                      </a:solidFill>
                      <a:prstDash val="solid"/>
                      <a:round/>
                      <a:headEnd type="none" w="med" len="med"/>
                      <a:tailEnd type="none" w="med" len="med"/>
                    </a:lnR>
                  </a:tcPr>
                </a:tc>
                <a:tc>
                  <a:txBody>
                    <a:bodyPr/>
                    <a:lstStyle/>
                    <a:p>
                      <a:r>
                        <a:rPr lang="en-US" sz="1400" dirty="0" smtClean="0"/>
                        <a:t>12</a:t>
                      </a:r>
                      <a:endParaRPr 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r>
                        <a:rPr lang="en-US" sz="1400" dirty="0" smtClean="0"/>
                        <a:t>1</a:t>
                      </a:r>
                      <a:endParaRPr 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r>
                        <a:rPr lang="en-US" sz="1400" dirty="0" smtClean="0"/>
                        <a:t>9</a:t>
                      </a:r>
                      <a:endParaRPr 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r>
                        <a:rPr lang="en-US" sz="1400" dirty="0" smtClean="0"/>
                        <a:t>10</a:t>
                      </a:r>
                      <a:endParaRPr lang="en-US" sz="1400" dirty="0"/>
                    </a:p>
                  </a:txBody>
                  <a:tcP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3348953074"/>
                  </a:ext>
                </a:extLst>
              </a:tr>
              <a:tr h="395318">
                <a:tc>
                  <a:txBody>
                    <a:bodyPr/>
                    <a:lstStyle/>
                    <a:p>
                      <a:r>
                        <a:rPr lang="en-US" sz="1400" dirty="0" smtClean="0">
                          <a:solidFill>
                            <a:schemeClr val="bg1"/>
                          </a:solidFill>
                        </a:rPr>
                        <a:t>7.1 A project sustainability plan creation</a:t>
                      </a:r>
                      <a:endParaRPr lang="en-US" sz="1400" dirty="0">
                        <a:solidFill>
                          <a:schemeClr val="bg1"/>
                        </a:solidFill>
                      </a:endParaRPr>
                    </a:p>
                  </a:txBody>
                  <a:tcPr/>
                </a:tc>
                <a:tc>
                  <a:txBody>
                    <a:bodyPr/>
                    <a:lstStyle/>
                    <a:p>
                      <a:r>
                        <a:rPr lang="en-US" sz="1400" dirty="0" smtClean="0"/>
                        <a:t>X</a:t>
                      </a:r>
                      <a:endParaRPr lang="en-US" sz="1400" dirty="0"/>
                    </a:p>
                  </a:txBody>
                  <a:tcPr anchor="ctr"/>
                </a:tc>
                <a:tc>
                  <a:txBody>
                    <a:bodyPr/>
                    <a:lstStyle/>
                    <a:p>
                      <a:r>
                        <a:rPr lang="en-US" sz="1400" dirty="0" smtClean="0"/>
                        <a:t>X</a:t>
                      </a:r>
                      <a:endParaRPr lang="en-US" sz="1400" dirty="0"/>
                    </a:p>
                  </a:txBody>
                  <a:tcPr anchor="ctr"/>
                </a:tc>
                <a:tc>
                  <a:txBody>
                    <a:bodyPr/>
                    <a:lstStyle/>
                    <a:p>
                      <a:r>
                        <a:rPr lang="en-US" sz="1400" dirty="0" smtClean="0"/>
                        <a:t>X</a:t>
                      </a:r>
                      <a:endParaRPr lang="en-US" sz="1400" dirty="0"/>
                    </a:p>
                  </a:txBody>
                  <a:tcPr anchor="ctr"/>
                </a:tc>
                <a:tc>
                  <a:txBody>
                    <a:bodyPr/>
                    <a:lstStyle/>
                    <a:p>
                      <a:r>
                        <a:rPr lang="en-US" sz="1400" dirty="0" smtClean="0"/>
                        <a:t>X</a:t>
                      </a:r>
                      <a:endParaRPr lang="en-US" sz="1400" dirty="0"/>
                    </a:p>
                  </a:txBody>
                  <a:tcPr anchor="ctr"/>
                </a:tc>
                <a:tc>
                  <a:txBody>
                    <a:bodyPr/>
                    <a:lstStyle/>
                    <a:p>
                      <a:r>
                        <a:rPr lang="en-US" sz="1400" dirty="0" smtClean="0"/>
                        <a:t>X</a:t>
                      </a:r>
                      <a:endParaRPr lang="en-US" sz="1400" dirty="0"/>
                    </a:p>
                  </a:txBody>
                  <a:tcPr anchor="ctr"/>
                </a:tc>
                <a:tc>
                  <a:txBody>
                    <a:bodyPr/>
                    <a:lstStyle/>
                    <a:p>
                      <a:endParaRPr lang="en-US" sz="1400" dirty="0"/>
                    </a:p>
                  </a:txBody>
                  <a:tcPr anchor="ctr"/>
                </a:tc>
                <a:tc>
                  <a:txBody>
                    <a:bodyPr/>
                    <a:lstStyle/>
                    <a:p>
                      <a:endParaRPr lang="en-US" sz="1400" dirty="0"/>
                    </a:p>
                  </a:txBody>
                  <a:tcPr anchor="ctr"/>
                </a:tc>
                <a:tc>
                  <a:txBody>
                    <a:bodyPr/>
                    <a:lstStyle/>
                    <a:p>
                      <a:endParaRPr lang="en-US" sz="1400" dirty="0"/>
                    </a:p>
                  </a:txBody>
                  <a:tcPr anchor="ctr"/>
                </a:tc>
                <a:tc>
                  <a:txBody>
                    <a:bodyPr/>
                    <a:lstStyle/>
                    <a:p>
                      <a:endParaRPr lang="en-US" sz="1400" dirty="0"/>
                    </a:p>
                  </a:txBody>
                  <a:tcPr anchor="ctr"/>
                </a:tc>
                <a:tc>
                  <a:txBody>
                    <a:bodyPr/>
                    <a:lstStyle/>
                    <a:p>
                      <a:endParaRPr lang="en-US" sz="1400" dirty="0"/>
                    </a:p>
                  </a:txBody>
                  <a:tcPr anchor="ctr"/>
                </a:tc>
                <a:tc>
                  <a:txBody>
                    <a:bodyPr/>
                    <a:lstStyle/>
                    <a:p>
                      <a:endParaRPr lang="en-US" sz="1400" dirty="0"/>
                    </a:p>
                  </a:txBody>
                  <a:tcPr anchor="ctr"/>
                </a:tc>
                <a:tc>
                  <a:txBody>
                    <a:bodyPr/>
                    <a:lstStyle/>
                    <a:p>
                      <a:endParaRPr lang="en-US" sz="1400" dirty="0"/>
                    </a:p>
                  </a:txBody>
                  <a:tcPr anchor="ctr"/>
                </a:tc>
                <a:tc>
                  <a:txBody>
                    <a:bodyPr/>
                    <a:lstStyle/>
                    <a:p>
                      <a:endParaRPr lang="en-US" sz="1400" dirty="0"/>
                    </a:p>
                  </a:txBody>
                  <a:tcPr anchor="ctr"/>
                </a:tc>
                <a:extLst>
                  <a:ext uri="{0D108BD9-81ED-4DB2-BD59-A6C34878D82A}">
                    <a16:rowId xmlns:a16="http://schemas.microsoft.com/office/drawing/2014/main" val="567392970"/>
                  </a:ext>
                </a:extLst>
              </a:tr>
              <a:tr h="399011">
                <a:tc>
                  <a:txBody>
                    <a:bodyPr/>
                    <a:lstStyle/>
                    <a:p>
                      <a:r>
                        <a:rPr lang="en-US" sz="1400" dirty="0" smtClean="0">
                          <a:solidFill>
                            <a:schemeClr val="bg1"/>
                          </a:solidFill>
                        </a:rPr>
                        <a:t>7.2 University-organization cooperation in Partner countries</a:t>
                      </a:r>
                      <a:endParaRPr lang="en-US" sz="1400" dirty="0">
                        <a:solidFill>
                          <a:schemeClr val="bg1"/>
                        </a:solidFill>
                      </a:endParaRPr>
                    </a:p>
                  </a:txBody>
                  <a:tcPr/>
                </a:tc>
                <a:tc>
                  <a:txBody>
                    <a:bodyPr/>
                    <a:lstStyle/>
                    <a:p>
                      <a:endParaRPr lang="en-US" sz="1400" dirty="0"/>
                    </a:p>
                  </a:txBody>
                  <a:tcPr anchor="ctr"/>
                </a:tc>
                <a:tc>
                  <a:txBody>
                    <a:bodyPr/>
                    <a:lstStyle/>
                    <a:p>
                      <a:endParaRPr lang="en-US" sz="1400" dirty="0"/>
                    </a:p>
                  </a:txBody>
                  <a:tcPr anchor="ctr"/>
                </a:tc>
                <a:tc>
                  <a:txBody>
                    <a:bodyPr/>
                    <a:lstStyle/>
                    <a:p>
                      <a:r>
                        <a:rPr lang="en-US" sz="1400" dirty="0" smtClean="0"/>
                        <a:t>X</a:t>
                      </a:r>
                      <a:endParaRPr lang="en-US" sz="1400" dirty="0"/>
                    </a:p>
                  </a:txBody>
                  <a:tcPr anchor="ctr"/>
                </a:tc>
                <a:tc>
                  <a:txBody>
                    <a:bodyPr/>
                    <a:lstStyle/>
                    <a:p>
                      <a:r>
                        <a:rPr lang="en-US" sz="1400" dirty="0" smtClean="0"/>
                        <a:t>X</a:t>
                      </a:r>
                      <a:endParaRPr lang="en-US" sz="1400" dirty="0"/>
                    </a:p>
                  </a:txBody>
                  <a:tcPr anchor="ctr"/>
                </a:tc>
                <a:tc>
                  <a:txBody>
                    <a:bodyPr/>
                    <a:lstStyle/>
                    <a:p>
                      <a:r>
                        <a:rPr lang="en-US" sz="1400" dirty="0" smtClean="0"/>
                        <a:t>X</a:t>
                      </a:r>
                      <a:endParaRPr lang="en-US" sz="1400" dirty="0"/>
                    </a:p>
                  </a:txBody>
                  <a:tcPr anchor="ctr"/>
                </a:tc>
                <a:tc>
                  <a:txBody>
                    <a:bodyPr/>
                    <a:lstStyle/>
                    <a:p>
                      <a:r>
                        <a:rPr lang="en-US" sz="1400" dirty="0" smtClean="0"/>
                        <a:t>X</a:t>
                      </a:r>
                      <a:endParaRPr lang="en-US" sz="1400" dirty="0"/>
                    </a:p>
                  </a:txBody>
                  <a:tcPr anchor="ctr"/>
                </a:tc>
                <a:tc>
                  <a:txBody>
                    <a:bodyPr/>
                    <a:lstStyle/>
                    <a:p>
                      <a:r>
                        <a:rPr lang="en-US" sz="1400" dirty="0" smtClean="0"/>
                        <a:t>X</a:t>
                      </a:r>
                      <a:endParaRPr lang="en-US" sz="1400" dirty="0"/>
                    </a:p>
                  </a:txBody>
                  <a:tcPr anchor="ctr"/>
                </a:tc>
                <a:tc>
                  <a:txBody>
                    <a:bodyPr/>
                    <a:lstStyle/>
                    <a:p>
                      <a:r>
                        <a:rPr lang="en-US" sz="1400" dirty="0" smtClean="0"/>
                        <a:t>X</a:t>
                      </a:r>
                      <a:endParaRPr lang="en-US" sz="1400" dirty="0"/>
                    </a:p>
                  </a:txBody>
                  <a:tcPr anchor="ctr"/>
                </a:tc>
                <a:tc>
                  <a:txBody>
                    <a:bodyPr/>
                    <a:lstStyle/>
                    <a:p>
                      <a:r>
                        <a:rPr lang="en-US" sz="1400" dirty="0" smtClean="0"/>
                        <a:t>X</a:t>
                      </a:r>
                      <a:endParaRPr lang="en-US" sz="1400" dirty="0"/>
                    </a:p>
                  </a:txBody>
                  <a:tcPr anchor="ctr"/>
                </a:tc>
                <a:tc>
                  <a:txBody>
                    <a:bodyPr/>
                    <a:lstStyle/>
                    <a:p>
                      <a:r>
                        <a:rPr lang="en-US" sz="1400" dirty="0" smtClean="0"/>
                        <a:t>X</a:t>
                      </a:r>
                      <a:endParaRPr lang="en-US" sz="1400" dirty="0"/>
                    </a:p>
                  </a:txBody>
                  <a:tcPr anchor="ctr"/>
                </a:tc>
                <a:tc>
                  <a:txBody>
                    <a:bodyPr/>
                    <a:lstStyle/>
                    <a:p>
                      <a:endParaRPr lang="en-US" sz="1400" dirty="0"/>
                    </a:p>
                  </a:txBody>
                  <a:tcPr anchor="ctr"/>
                </a:tc>
                <a:tc>
                  <a:txBody>
                    <a:bodyPr/>
                    <a:lstStyle/>
                    <a:p>
                      <a:endParaRPr lang="en-US" sz="1400" dirty="0"/>
                    </a:p>
                  </a:txBody>
                  <a:tcPr anchor="ctr"/>
                </a:tc>
                <a:tc>
                  <a:txBody>
                    <a:bodyPr/>
                    <a:lstStyle/>
                    <a:p>
                      <a:endParaRPr lang="en-US" sz="1400" dirty="0"/>
                    </a:p>
                  </a:txBody>
                  <a:tcPr anchor="ctr"/>
                </a:tc>
                <a:extLst>
                  <a:ext uri="{0D108BD9-81ED-4DB2-BD59-A6C34878D82A}">
                    <a16:rowId xmlns:a16="http://schemas.microsoft.com/office/drawing/2014/main" val="2166905839"/>
                  </a:ext>
                </a:extLst>
              </a:tr>
              <a:tr h="374073">
                <a:tc>
                  <a:txBody>
                    <a:bodyPr/>
                    <a:lstStyle/>
                    <a:p>
                      <a:r>
                        <a:rPr lang="en-US" sz="1400" dirty="0" smtClean="0">
                          <a:solidFill>
                            <a:schemeClr val="bg1"/>
                          </a:solidFill>
                        </a:rPr>
                        <a:t>7.3 Creation of a partner network of institutions</a:t>
                      </a:r>
                      <a:endParaRPr lang="en-US" sz="1400" dirty="0">
                        <a:solidFill>
                          <a:schemeClr val="bg1"/>
                        </a:solidFill>
                      </a:endParaRPr>
                    </a:p>
                  </a:txBody>
                  <a:tcPr/>
                </a:tc>
                <a:tc>
                  <a:txBody>
                    <a:bodyPr/>
                    <a:lstStyle/>
                    <a:p>
                      <a:endParaRPr lang="en-US" sz="1400" dirty="0"/>
                    </a:p>
                  </a:txBody>
                  <a:tcPr anchor="ctr"/>
                </a:tc>
                <a:tc>
                  <a:txBody>
                    <a:bodyPr/>
                    <a:lstStyle/>
                    <a:p>
                      <a:endParaRPr lang="en-US" sz="1400" dirty="0"/>
                    </a:p>
                  </a:txBody>
                  <a:tcPr anchor="ctr"/>
                </a:tc>
                <a:tc>
                  <a:txBody>
                    <a:bodyPr/>
                    <a:lstStyle/>
                    <a:p>
                      <a:endParaRPr lang="en-US" sz="1400" dirty="0"/>
                    </a:p>
                  </a:txBody>
                  <a:tcPr anchor="ctr"/>
                </a:tc>
                <a:tc>
                  <a:txBody>
                    <a:bodyPr/>
                    <a:lstStyle/>
                    <a:p>
                      <a:endParaRPr lang="en-US" sz="1400" dirty="0"/>
                    </a:p>
                  </a:txBody>
                  <a:tcPr anchor="ctr"/>
                </a:tc>
                <a:tc>
                  <a:txBody>
                    <a:bodyPr/>
                    <a:lstStyle/>
                    <a:p>
                      <a:endParaRPr lang="en-US" sz="1400" dirty="0"/>
                    </a:p>
                  </a:txBody>
                  <a:tcPr anchor="ctr"/>
                </a:tc>
                <a:tc>
                  <a:txBody>
                    <a:bodyPr/>
                    <a:lstStyle/>
                    <a:p>
                      <a:endParaRPr lang="en-US" sz="1400" dirty="0"/>
                    </a:p>
                  </a:txBody>
                  <a:tcPr anchor="ctr"/>
                </a:tc>
                <a:tc>
                  <a:txBody>
                    <a:bodyPr/>
                    <a:lstStyle/>
                    <a:p>
                      <a:endParaRPr lang="en-US" sz="1400" dirty="0"/>
                    </a:p>
                  </a:txBody>
                  <a:tcPr anchor="ctr"/>
                </a:tc>
                <a:tc>
                  <a:txBody>
                    <a:bodyPr/>
                    <a:lstStyle/>
                    <a:p>
                      <a:r>
                        <a:rPr lang="en-US" sz="1400" dirty="0" smtClean="0"/>
                        <a:t>X</a:t>
                      </a:r>
                      <a:endParaRPr lang="en-US" sz="1400" dirty="0"/>
                    </a:p>
                  </a:txBody>
                  <a:tcPr anchor="ctr"/>
                </a:tc>
                <a:tc>
                  <a:txBody>
                    <a:bodyPr/>
                    <a:lstStyle/>
                    <a:p>
                      <a:r>
                        <a:rPr lang="en-US" sz="1400" dirty="0" smtClean="0"/>
                        <a:t>X</a:t>
                      </a:r>
                      <a:endParaRPr lang="en-US" sz="1400" dirty="0"/>
                    </a:p>
                  </a:txBody>
                  <a:tcPr anchor="ctr"/>
                </a:tc>
                <a:tc>
                  <a:txBody>
                    <a:bodyPr/>
                    <a:lstStyle/>
                    <a:p>
                      <a:r>
                        <a:rPr lang="en-US" sz="1400" dirty="0" smtClean="0"/>
                        <a:t>X</a:t>
                      </a:r>
                      <a:endParaRPr lang="en-US" sz="1400" dirty="0"/>
                    </a:p>
                  </a:txBody>
                  <a:tcPr anchor="ctr"/>
                </a:tc>
                <a:tc>
                  <a:txBody>
                    <a:bodyPr/>
                    <a:lstStyle/>
                    <a:p>
                      <a:r>
                        <a:rPr lang="en-US" sz="1400" dirty="0" smtClean="0"/>
                        <a:t>X</a:t>
                      </a:r>
                      <a:endParaRPr lang="en-US" sz="1400" dirty="0"/>
                    </a:p>
                  </a:txBody>
                  <a:tcPr anchor="ctr"/>
                </a:tc>
                <a:tc>
                  <a:txBody>
                    <a:bodyPr/>
                    <a:lstStyle/>
                    <a:p>
                      <a:r>
                        <a:rPr lang="en-US" sz="1400" dirty="0" smtClean="0"/>
                        <a:t>X</a:t>
                      </a:r>
                      <a:endParaRPr lang="en-US" sz="1400" dirty="0"/>
                    </a:p>
                  </a:txBody>
                  <a:tcPr anchor="ctr"/>
                </a:tc>
                <a:tc>
                  <a:txBody>
                    <a:bodyPr/>
                    <a:lstStyle/>
                    <a:p>
                      <a:r>
                        <a:rPr lang="en-US" sz="1400" dirty="0" smtClean="0"/>
                        <a:t>X</a:t>
                      </a:r>
                      <a:endParaRPr lang="en-US" sz="1400" dirty="0"/>
                    </a:p>
                  </a:txBody>
                  <a:tcPr anchor="ctr"/>
                </a:tc>
                <a:extLst>
                  <a:ext uri="{0D108BD9-81ED-4DB2-BD59-A6C34878D82A}">
                    <a16:rowId xmlns:a16="http://schemas.microsoft.com/office/drawing/2014/main" val="4161683007"/>
                  </a:ext>
                </a:extLst>
              </a:tr>
            </a:tbl>
          </a:graphicData>
        </a:graphic>
      </p:graphicFrame>
      <p:sp>
        <p:nvSpPr>
          <p:cNvPr id="7" name="Content Placeholder 5"/>
          <p:cNvSpPr txBox="1">
            <a:spLocks/>
          </p:cNvSpPr>
          <p:nvPr/>
        </p:nvSpPr>
        <p:spPr>
          <a:xfrm>
            <a:off x="282588" y="4131426"/>
            <a:ext cx="11812430" cy="2726576"/>
          </a:xfrm>
          <a:prstGeom prst="rect">
            <a:avLst/>
          </a:prstGeom>
        </p:spPr>
        <p:txBody>
          <a:bodyPr vert="horz" lIns="91440" tIns="45720" rIns="91440" bIns="45720" rtlCol="0">
            <a:normAutofit fontScale="550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a:lstStyle>
          <a:p>
            <a:pPr marL="0" indent="0">
              <a:buNone/>
            </a:pPr>
            <a:r>
              <a:rPr lang="en-US" dirty="0" smtClean="0"/>
              <a:t>WP Leader </a:t>
            </a:r>
            <a:r>
              <a:rPr lang="en-US" dirty="0"/>
              <a:t>– </a:t>
            </a:r>
            <a:r>
              <a:rPr lang="en-US" dirty="0" smtClean="0"/>
              <a:t>University of Mostar</a:t>
            </a:r>
          </a:p>
          <a:p>
            <a:r>
              <a:rPr lang="en-US" sz="2500" dirty="0">
                <a:solidFill>
                  <a:srgbClr val="FFFF00"/>
                </a:solidFill>
              </a:rPr>
              <a:t>In the first year, a SC project sustainability plan will be developed. The plan will include academic and financial sustainability of the project. Academic sustainability will be achieved by establishing procedures and recommendations for permanent improvement of the developed teaching methods. Financial sustainability will be achieved through cooperation with governmental and non-governmental institutions, as well as with companies that are interested in information technology that are interested in improving the teaching process using modern ICT.</a:t>
            </a:r>
          </a:p>
          <a:p>
            <a:r>
              <a:rPr lang="en-US" sz="2500" dirty="0">
                <a:solidFill>
                  <a:srgbClr val="FFFF00"/>
                </a:solidFill>
              </a:rPr>
              <a:t>In the second year of the project, the signing of a memorandum on long-term cooperation between Partner countries HEIs and business enterprises, state bodies and social associations, NGOs, and other.</a:t>
            </a:r>
          </a:p>
          <a:p>
            <a:r>
              <a:rPr lang="en-US" sz="2500" dirty="0">
                <a:solidFill>
                  <a:srgbClr val="FFFF00"/>
                </a:solidFill>
              </a:rPr>
              <a:t>In the third year of the project, a partner network of institutions will be formed by the institutions participating in the project consortium and other HEIs, IT companies, institutes and other institutions. The main goal of the formed network is to exchange experiences in improving the education process using modern ICT and smart technologies</a:t>
            </a:r>
            <a:r>
              <a:rPr lang="en-US" sz="2500" dirty="0" smtClean="0">
                <a:solidFill>
                  <a:srgbClr val="FFFF00"/>
                </a:solidFill>
              </a:rPr>
              <a:t>.</a:t>
            </a:r>
          </a:p>
          <a:p>
            <a:r>
              <a:rPr lang="en-US" sz="2500" dirty="0" smtClean="0">
                <a:solidFill>
                  <a:srgbClr val="FFC000"/>
                </a:solidFill>
              </a:rPr>
              <a:t>dissemination</a:t>
            </a:r>
            <a:r>
              <a:rPr lang="en-US" sz="2500" dirty="0">
                <a:solidFill>
                  <a:srgbClr val="FFC000"/>
                </a:solidFill>
              </a:rPr>
              <a:t>: link to social media pages, testimonies and video clips</a:t>
            </a:r>
          </a:p>
          <a:p>
            <a:r>
              <a:rPr lang="en-US" sz="2500" dirty="0" smtClean="0">
                <a:solidFill>
                  <a:srgbClr val="FFC000"/>
                </a:solidFill>
              </a:rPr>
              <a:t>insert </a:t>
            </a:r>
            <a:r>
              <a:rPr lang="en-US" sz="2500" dirty="0">
                <a:solidFill>
                  <a:srgbClr val="FFC000"/>
                </a:solidFill>
              </a:rPr>
              <a:t>short info on the project on </a:t>
            </a:r>
            <a:r>
              <a:rPr lang="en-US" sz="2500" dirty="0" smtClean="0">
                <a:solidFill>
                  <a:srgbClr val="FFC000"/>
                </a:solidFill>
              </a:rPr>
              <a:t>institutions </a:t>
            </a:r>
            <a:r>
              <a:rPr lang="en-US" sz="2500" dirty="0">
                <a:solidFill>
                  <a:srgbClr val="FFC000"/>
                </a:solidFill>
              </a:rPr>
              <a:t>websites (with the link to the project website)</a:t>
            </a:r>
            <a:endParaRPr lang="en-US" sz="2500" dirty="0">
              <a:solidFill>
                <a:srgbClr val="FFC000"/>
              </a:solidFill>
            </a:endParaRPr>
          </a:p>
        </p:txBody>
      </p:sp>
    </p:spTree>
    <p:extLst>
      <p:ext uri="{BB962C8B-B14F-4D97-AF65-F5344CB8AC3E}">
        <p14:creationId xmlns:p14="http://schemas.microsoft.com/office/powerpoint/2010/main" val="223784449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WP8</a:t>
            </a:r>
            <a:r>
              <a:rPr lang="en-US" dirty="0" smtClean="0"/>
              <a:t> – </a:t>
            </a:r>
            <a:r>
              <a:rPr lang="en-GB" b="1" dirty="0"/>
              <a:t>MANAGEMENT </a:t>
            </a:r>
            <a:br>
              <a:rPr lang="en-GB" b="1" dirty="0"/>
            </a:br>
            <a:r>
              <a:rPr lang="en-US" b="1" dirty="0"/>
              <a:t>Project management</a:t>
            </a:r>
            <a:endParaRPr lang="en-US" dirty="0"/>
          </a:p>
        </p:txBody>
      </p:sp>
      <p:graphicFrame>
        <p:nvGraphicFramePr>
          <p:cNvPr id="5" name="Table 4"/>
          <p:cNvGraphicFramePr>
            <a:graphicFrameLocks noGrp="1"/>
          </p:cNvGraphicFramePr>
          <p:nvPr>
            <p:extLst>
              <p:ext uri="{D42A27DB-BD31-4B8C-83A1-F6EECF244321}">
                <p14:modId xmlns:p14="http://schemas.microsoft.com/office/powerpoint/2010/main" val="2599720836"/>
              </p:ext>
            </p:extLst>
          </p:nvPr>
        </p:nvGraphicFramePr>
        <p:xfrm>
          <a:off x="10048240" y="2162231"/>
          <a:ext cx="2046778" cy="2846652"/>
        </p:xfrm>
        <a:graphic>
          <a:graphicData uri="http://schemas.openxmlformats.org/drawingml/2006/table">
            <a:tbl>
              <a:tblPr firstRow="1" bandRow="1">
                <a:tableStyleId>{F5AB1C69-6EDB-4FF4-983F-18BD219EF322}</a:tableStyleId>
              </a:tblPr>
              <a:tblGrid>
                <a:gridCol w="2046778">
                  <a:extLst>
                    <a:ext uri="{9D8B030D-6E8A-4147-A177-3AD203B41FA5}">
                      <a16:colId xmlns:a16="http://schemas.microsoft.com/office/drawing/2014/main" val="2428642761"/>
                    </a:ext>
                  </a:extLst>
                </a:gridCol>
              </a:tblGrid>
              <a:tr h="617796">
                <a:tc>
                  <a:txBody>
                    <a:bodyPr/>
                    <a:lstStyle/>
                    <a:p>
                      <a:r>
                        <a:rPr lang="en-US" dirty="0" smtClean="0"/>
                        <a:t>Deliverables + KPIs</a:t>
                      </a:r>
                      <a:endParaRPr lang="en-US" dirty="0"/>
                    </a:p>
                  </a:txBody>
                  <a:tcPr/>
                </a:tc>
                <a:extLst>
                  <a:ext uri="{0D108BD9-81ED-4DB2-BD59-A6C34878D82A}">
                    <a16:rowId xmlns:a16="http://schemas.microsoft.com/office/drawing/2014/main" val="2397480503"/>
                  </a:ext>
                </a:extLst>
              </a:tr>
              <a:tr h="406402">
                <a:tc>
                  <a:txBody>
                    <a:bodyPr/>
                    <a:lstStyle/>
                    <a:p>
                      <a:r>
                        <a:rPr lang="en-US" sz="1200" dirty="0" smtClean="0"/>
                        <a:t>1 </a:t>
                      </a:r>
                      <a:r>
                        <a:rPr lang="en-US" sz="1200" dirty="0" err="1" smtClean="0"/>
                        <a:t>MoM</a:t>
                      </a:r>
                      <a:endParaRPr lang="en-US" sz="1200" dirty="0"/>
                    </a:p>
                  </a:txBody>
                  <a:tcPr/>
                </a:tc>
                <a:extLst>
                  <a:ext uri="{0D108BD9-81ED-4DB2-BD59-A6C34878D82A}">
                    <a16:rowId xmlns:a16="http://schemas.microsoft.com/office/drawing/2014/main" val="2898280232"/>
                  </a:ext>
                </a:extLst>
              </a:tr>
              <a:tr h="314962">
                <a:tc>
                  <a:txBody>
                    <a:bodyPr/>
                    <a:lstStyle/>
                    <a:p>
                      <a:r>
                        <a:rPr lang="en-US" sz="1100" dirty="0" smtClean="0"/>
                        <a:t>12 </a:t>
                      </a:r>
                      <a:r>
                        <a:rPr lang="en-US" sz="1100" dirty="0" err="1" smtClean="0"/>
                        <a:t>MoMs</a:t>
                      </a:r>
                      <a:endParaRPr lang="en-US" sz="1100" dirty="0"/>
                    </a:p>
                  </a:txBody>
                  <a:tcPr/>
                </a:tc>
                <a:extLst>
                  <a:ext uri="{0D108BD9-81ED-4DB2-BD59-A6C34878D82A}">
                    <a16:rowId xmlns:a16="http://schemas.microsoft.com/office/drawing/2014/main" val="556252807"/>
                  </a:ext>
                </a:extLst>
              </a:tr>
              <a:tr h="371302">
                <a:tc>
                  <a:txBody>
                    <a:bodyPr/>
                    <a:lstStyle/>
                    <a:p>
                      <a:r>
                        <a:rPr lang="en-US" sz="1100" dirty="0" smtClean="0"/>
                        <a:t>6 </a:t>
                      </a:r>
                      <a:r>
                        <a:rPr lang="en-US" sz="1100" dirty="0" err="1" smtClean="0"/>
                        <a:t>MoMs</a:t>
                      </a:r>
                      <a:endParaRPr lang="en-US" sz="1100" dirty="0"/>
                    </a:p>
                  </a:txBody>
                  <a:tcPr/>
                </a:tc>
                <a:extLst>
                  <a:ext uri="{0D108BD9-81ED-4DB2-BD59-A6C34878D82A}">
                    <a16:rowId xmlns:a16="http://schemas.microsoft.com/office/drawing/2014/main" val="2108473097"/>
                  </a:ext>
                </a:extLst>
              </a:tr>
              <a:tr h="371302">
                <a:tc>
                  <a:txBody>
                    <a:bodyPr/>
                    <a:lstStyle/>
                    <a:p>
                      <a:endParaRPr lang="en-US" sz="1100" dirty="0"/>
                    </a:p>
                  </a:txBody>
                  <a:tcPr/>
                </a:tc>
                <a:extLst>
                  <a:ext uri="{0D108BD9-81ED-4DB2-BD59-A6C34878D82A}">
                    <a16:rowId xmlns:a16="http://schemas.microsoft.com/office/drawing/2014/main" val="96065518"/>
                  </a:ext>
                </a:extLst>
              </a:tr>
              <a:tr h="371302">
                <a:tc>
                  <a:txBody>
                    <a:bodyPr/>
                    <a:lstStyle/>
                    <a:p>
                      <a:r>
                        <a:rPr lang="en-US" sz="1100" dirty="0" smtClean="0"/>
                        <a:t>1 Report</a:t>
                      </a:r>
                      <a:endParaRPr lang="en-US" sz="1100" dirty="0"/>
                    </a:p>
                  </a:txBody>
                  <a:tcPr/>
                </a:tc>
                <a:extLst>
                  <a:ext uri="{0D108BD9-81ED-4DB2-BD59-A6C34878D82A}">
                    <a16:rowId xmlns:a16="http://schemas.microsoft.com/office/drawing/2014/main" val="2046962004"/>
                  </a:ext>
                </a:extLst>
              </a:tr>
              <a:tr h="371302">
                <a:tc>
                  <a:txBody>
                    <a:bodyPr/>
                    <a:lstStyle/>
                    <a:p>
                      <a:r>
                        <a:rPr lang="en-US" sz="1100" dirty="0" smtClean="0"/>
                        <a:t>1 Report</a:t>
                      </a:r>
                      <a:endParaRPr lang="en-US" sz="1100" dirty="0"/>
                    </a:p>
                  </a:txBody>
                  <a:tcPr/>
                </a:tc>
                <a:extLst>
                  <a:ext uri="{0D108BD9-81ED-4DB2-BD59-A6C34878D82A}">
                    <a16:rowId xmlns:a16="http://schemas.microsoft.com/office/drawing/2014/main" val="1889358545"/>
                  </a:ext>
                </a:extLst>
              </a:tr>
            </a:tbl>
          </a:graphicData>
        </a:graphic>
      </p:graphicFrame>
      <p:graphicFrame>
        <p:nvGraphicFramePr>
          <p:cNvPr id="6" name="Content Placeholder 3"/>
          <p:cNvGraphicFramePr>
            <a:graphicFrameLocks noGrp="1"/>
          </p:cNvGraphicFramePr>
          <p:nvPr>
            <p:ph idx="1"/>
            <p:extLst>
              <p:ext uri="{D42A27DB-BD31-4B8C-83A1-F6EECF244321}">
                <p14:modId xmlns:p14="http://schemas.microsoft.com/office/powerpoint/2010/main" val="2953212763"/>
              </p:ext>
            </p:extLst>
          </p:nvPr>
        </p:nvGraphicFramePr>
        <p:xfrm>
          <a:off x="232712" y="2162231"/>
          <a:ext cx="9700997" cy="2900221"/>
        </p:xfrm>
        <a:graphic>
          <a:graphicData uri="http://schemas.openxmlformats.org/drawingml/2006/table">
            <a:tbl>
              <a:tblPr firstRow="1" bandRow="1">
                <a:tableStyleId>{5C22544A-7EE6-4342-B048-85BDC9FD1C3A}</a:tableStyleId>
              </a:tblPr>
              <a:tblGrid>
                <a:gridCol w="4838052">
                  <a:extLst>
                    <a:ext uri="{9D8B030D-6E8A-4147-A177-3AD203B41FA5}">
                      <a16:colId xmlns:a16="http://schemas.microsoft.com/office/drawing/2014/main" val="2712741985"/>
                    </a:ext>
                  </a:extLst>
                </a:gridCol>
                <a:gridCol w="540327">
                  <a:extLst>
                    <a:ext uri="{9D8B030D-6E8A-4147-A177-3AD203B41FA5}">
                      <a16:colId xmlns:a16="http://schemas.microsoft.com/office/drawing/2014/main" val="1119261815"/>
                    </a:ext>
                  </a:extLst>
                </a:gridCol>
                <a:gridCol w="349134">
                  <a:extLst>
                    <a:ext uri="{9D8B030D-6E8A-4147-A177-3AD203B41FA5}">
                      <a16:colId xmlns:a16="http://schemas.microsoft.com/office/drawing/2014/main" val="450297159"/>
                    </a:ext>
                  </a:extLst>
                </a:gridCol>
                <a:gridCol w="357448">
                  <a:extLst>
                    <a:ext uri="{9D8B030D-6E8A-4147-A177-3AD203B41FA5}">
                      <a16:colId xmlns:a16="http://schemas.microsoft.com/office/drawing/2014/main" val="1905676383"/>
                    </a:ext>
                  </a:extLst>
                </a:gridCol>
                <a:gridCol w="374072">
                  <a:extLst>
                    <a:ext uri="{9D8B030D-6E8A-4147-A177-3AD203B41FA5}">
                      <a16:colId xmlns:a16="http://schemas.microsoft.com/office/drawing/2014/main" val="3588398417"/>
                    </a:ext>
                  </a:extLst>
                </a:gridCol>
                <a:gridCol w="440575">
                  <a:extLst>
                    <a:ext uri="{9D8B030D-6E8A-4147-A177-3AD203B41FA5}">
                      <a16:colId xmlns:a16="http://schemas.microsoft.com/office/drawing/2014/main" val="891900840"/>
                    </a:ext>
                  </a:extLst>
                </a:gridCol>
                <a:gridCol w="448887">
                  <a:extLst>
                    <a:ext uri="{9D8B030D-6E8A-4147-A177-3AD203B41FA5}">
                      <a16:colId xmlns:a16="http://schemas.microsoft.com/office/drawing/2014/main" val="3087324737"/>
                    </a:ext>
                  </a:extLst>
                </a:gridCol>
                <a:gridCol w="324197">
                  <a:extLst>
                    <a:ext uri="{9D8B030D-6E8A-4147-A177-3AD203B41FA5}">
                      <a16:colId xmlns:a16="http://schemas.microsoft.com/office/drawing/2014/main" val="298824092"/>
                    </a:ext>
                  </a:extLst>
                </a:gridCol>
                <a:gridCol w="290945">
                  <a:extLst>
                    <a:ext uri="{9D8B030D-6E8A-4147-A177-3AD203B41FA5}">
                      <a16:colId xmlns:a16="http://schemas.microsoft.com/office/drawing/2014/main" val="2549917139"/>
                    </a:ext>
                  </a:extLst>
                </a:gridCol>
                <a:gridCol w="282633">
                  <a:extLst>
                    <a:ext uri="{9D8B030D-6E8A-4147-A177-3AD203B41FA5}">
                      <a16:colId xmlns:a16="http://schemas.microsoft.com/office/drawing/2014/main" val="3785389801"/>
                    </a:ext>
                  </a:extLst>
                </a:gridCol>
                <a:gridCol w="407323">
                  <a:extLst>
                    <a:ext uri="{9D8B030D-6E8A-4147-A177-3AD203B41FA5}">
                      <a16:colId xmlns:a16="http://schemas.microsoft.com/office/drawing/2014/main" val="1241423008"/>
                    </a:ext>
                  </a:extLst>
                </a:gridCol>
                <a:gridCol w="315884">
                  <a:extLst>
                    <a:ext uri="{9D8B030D-6E8A-4147-A177-3AD203B41FA5}">
                      <a16:colId xmlns:a16="http://schemas.microsoft.com/office/drawing/2014/main" val="3673360911"/>
                    </a:ext>
                  </a:extLst>
                </a:gridCol>
                <a:gridCol w="315884">
                  <a:extLst>
                    <a:ext uri="{9D8B030D-6E8A-4147-A177-3AD203B41FA5}">
                      <a16:colId xmlns:a16="http://schemas.microsoft.com/office/drawing/2014/main" val="1183988739"/>
                    </a:ext>
                  </a:extLst>
                </a:gridCol>
                <a:gridCol w="415636">
                  <a:extLst>
                    <a:ext uri="{9D8B030D-6E8A-4147-A177-3AD203B41FA5}">
                      <a16:colId xmlns:a16="http://schemas.microsoft.com/office/drawing/2014/main" val="2735532655"/>
                    </a:ext>
                  </a:extLst>
                </a:gridCol>
              </a:tblGrid>
              <a:tr h="235424">
                <a:tc>
                  <a:txBody>
                    <a:bodyPr/>
                    <a:lstStyle/>
                    <a:p>
                      <a:endParaRPr lang="en-US" sz="1400" dirty="0"/>
                    </a:p>
                  </a:txBody>
                  <a:tcPr/>
                </a:tc>
                <a:tc>
                  <a:txBody>
                    <a:bodyPr/>
                    <a:lstStyle/>
                    <a:p>
                      <a:pPr algn="ctr"/>
                      <a:r>
                        <a:rPr lang="en-US" sz="1000" dirty="0" smtClean="0"/>
                        <a:t>2020</a:t>
                      </a:r>
                      <a:endParaRPr lang="en-US" sz="1000" dirty="0"/>
                    </a:p>
                  </a:txBody>
                  <a:tcPr>
                    <a:lnR w="12700" cap="flat" cmpd="sng" algn="ctr">
                      <a:solidFill>
                        <a:schemeClr val="tx1"/>
                      </a:solidFill>
                      <a:prstDash val="solid"/>
                      <a:round/>
                      <a:headEnd type="none" w="med" len="med"/>
                      <a:tailEnd type="none" w="med" len="med"/>
                    </a:lnR>
                  </a:tcPr>
                </a:tc>
                <a:tc gridSpan="4">
                  <a:txBody>
                    <a:bodyPr/>
                    <a:lstStyle/>
                    <a:p>
                      <a:pPr algn="ctr"/>
                      <a:r>
                        <a:rPr lang="en-US" sz="1400" dirty="0" smtClean="0"/>
                        <a:t>2021</a:t>
                      </a:r>
                      <a:endParaRPr 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hMerge="1">
                  <a:txBody>
                    <a:bodyPr/>
                    <a:lstStyle/>
                    <a:p>
                      <a:pPr algn="ctr"/>
                      <a:endParaRPr lang="en-US" dirty="0"/>
                    </a:p>
                  </a:txBody>
                  <a:tcPr/>
                </a:tc>
                <a:tc hMerge="1">
                  <a:txBody>
                    <a:bodyPr/>
                    <a:lstStyle/>
                    <a:p>
                      <a:pPr algn="ctr"/>
                      <a:endParaRPr 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hMerge="1">
                  <a:txBody>
                    <a:bodyPr/>
                    <a:lstStyle/>
                    <a:p>
                      <a:endParaRPr lang="en-US" dirty="0"/>
                    </a:p>
                  </a:txBody>
                  <a:tcPr/>
                </a:tc>
                <a:tc gridSpan="5">
                  <a:txBody>
                    <a:bodyPr/>
                    <a:lstStyle/>
                    <a:p>
                      <a:pPr algn="ctr"/>
                      <a:r>
                        <a:rPr lang="en-US" sz="1400" dirty="0" smtClean="0"/>
                        <a:t>2022</a:t>
                      </a:r>
                      <a:endParaRPr 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hMerge="1">
                  <a:txBody>
                    <a:bodyPr/>
                    <a:lstStyle/>
                    <a:p>
                      <a:pPr algn="ctr"/>
                      <a:endParaRPr lang="en-US" sz="1400" dirty="0"/>
                    </a:p>
                  </a:txBody>
                  <a:tcPr>
                    <a:lnL w="12700" cap="flat" cmpd="sng" algn="ctr">
                      <a:solidFill>
                        <a:schemeClr val="tx1"/>
                      </a:solidFill>
                      <a:prstDash val="solid"/>
                      <a:round/>
                      <a:headEnd type="none" w="med" len="med"/>
                      <a:tailEnd type="none" w="med" len="med"/>
                    </a:lnL>
                  </a:tcPr>
                </a:tc>
                <a:tc hMerge="1">
                  <a:txBody>
                    <a:bodyPr/>
                    <a:lstStyle/>
                    <a:p>
                      <a:endParaRPr lang="en-US"/>
                    </a:p>
                  </a:txBody>
                  <a:tcPr/>
                </a:tc>
                <a:tc hMerge="1">
                  <a:txBody>
                    <a:bodyPr/>
                    <a:lstStyle/>
                    <a:p>
                      <a:endParaRPr lang="en-US"/>
                    </a:p>
                  </a:txBody>
                  <a:tcPr/>
                </a:tc>
                <a:tc hMerge="1">
                  <a:txBody>
                    <a:bodyPr/>
                    <a:lstStyle/>
                    <a:p>
                      <a:pPr algn="ctr"/>
                      <a:endParaRPr lang="en-US" sz="1400" dirty="0"/>
                    </a:p>
                  </a:txBody>
                  <a:tcPr>
                    <a:lnL w="12700" cap="flat" cmpd="sng" algn="ctr">
                      <a:solidFill>
                        <a:schemeClr val="tx1"/>
                      </a:solidFill>
                      <a:prstDash val="solid"/>
                      <a:round/>
                      <a:headEnd type="none" w="med" len="med"/>
                      <a:tailEnd type="none" w="med" len="med"/>
                    </a:lnL>
                  </a:tcPr>
                </a:tc>
                <a:tc gridSpan="3">
                  <a:txBody>
                    <a:bodyPr/>
                    <a:lstStyle/>
                    <a:p>
                      <a:pPr algn="ctr"/>
                      <a:r>
                        <a:rPr lang="en-US" sz="1400" dirty="0" smtClean="0"/>
                        <a:t>2023</a:t>
                      </a:r>
                      <a:endParaRPr lang="en-US" sz="1400" dirty="0"/>
                    </a:p>
                  </a:txBody>
                  <a:tcPr>
                    <a:lnL w="12700" cap="flat" cmpd="sng" algn="ctr">
                      <a:solidFill>
                        <a:schemeClr val="tx1"/>
                      </a:solidFill>
                      <a:prstDash val="solid"/>
                      <a:round/>
                      <a:headEnd type="none" w="med" len="med"/>
                      <a:tailEnd type="none" w="med" len="med"/>
                    </a:lnL>
                  </a:tcPr>
                </a:tc>
                <a:tc hMerge="1">
                  <a:txBody>
                    <a:bodyPr/>
                    <a:lstStyle/>
                    <a:p>
                      <a:pPr algn="ctr"/>
                      <a:endParaRPr lang="en-US" sz="1400" dirty="0"/>
                    </a:p>
                  </a:txBody>
                  <a:tcPr>
                    <a:lnL w="12700" cap="flat" cmpd="sng" algn="ctr">
                      <a:solidFill>
                        <a:schemeClr val="tx1"/>
                      </a:solidFill>
                      <a:prstDash val="solid"/>
                      <a:round/>
                      <a:headEnd type="none" w="med" len="med"/>
                      <a:tailEnd type="none" w="med" len="med"/>
                    </a:lnL>
                  </a:tcPr>
                </a:tc>
                <a:tc hMerge="1">
                  <a:txBody>
                    <a:bodyPr/>
                    <a:lstStyle/>
                    <a:p>
                      <a:pPr algn="ctr"/>
                      <a:endParaRPr lang="en-US" dirty="0"/>
                    </a:p>
                  </a:txBody>
                  <a:tcP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3788726421"/>
                  </a:ext>
                </a:extLst>
              </a:tr>
              <a:tr h="235424">
                <a:tc>
                  <a:txBody>
                    <a:bodyPr/>
                    <a:lstStyle/>
                    <a:p>
                      <a:endParaRPr lang="en-US" sz="1400" dirty="0"/>
                    </a:p>
                  </a:txBody>
                  <a:tcPr/>
                </a:tc>
                <a:tc>
                  <a:txBody>
                    <a:bodyPr/>
                    <a:lstStyle/>
                    <a:p>
                      <a:r>
                        <a:rPr lang="en-US" sz="1000" dirty="0" smtClean="0"/>
                        <a:t>11/12</a:t>
                      </a:r>
                      <a:endParaRPr lang="en-US" sz="1000" dirty="0"/>
                    </a:p>
                  </a:txBody>
                  <a:tcPr/>
                </a:tc>
                <a:tc>
                  <a:txBody>
                    <a:bodyPr/>
                    <a:lstStyle/>
                    <a:p>
                      <a:r>
                        <a:rPr lang="en-US" sz="1400" dirty="0" smtClean="0"/>
                        <a:t>1</a:t>
                      </a:r>
                      <a:endParaRPr lang="en-US" sz="1400" dirty="0"/>
                    </a:p>
                  </a:txBody>
                  <a:tcPr/>
                </a:tc>
                <a:tc>
                  <a:txBody>
                    <a:bodyPr/>
                    <a:lstStyle/>
                    <a:p>
                      <a:r>
                        <a:rPr lang="en-US" sz="1400" dirty="0" smtClean="0"/>
                        <a:t>4</a:t>
                      </a:r>
                      <a:endParaRPr lang="en-US" sz="1400" dirty="0"/>
                    </a:p>
                  </a:txBody>
                  <a:tcPr/>
                </a:tc>
                <a:tc>
                  <a:txBody>
                    <a:bodyPr/>
                    <a:lstStyle/>
                    <a:p>
                      <a:r>
                        <a:rPr lang="en-US" sz="1400" dirty="0" smtClean="0"/>
                        <a:t>10</a:t>
                      </a:r>
                      <a:endParaRPr lang="en-US" sz="1400" dirty="0"/>
                    </a:p>
                  </a:txBody>
                  <a:tcPr/>
                </a:tc>
                <a:tc>
                  <a:txBody>
                    <a:bodyPr/>
                    <a:lstStyle/>
                    <a:p>
                      <a:r>
                        <a:rPr lang="en-US" sz="1400" dirty="0" smtClean="0"/>
                        <a:t>12</a:t>
                      </a:r>
                      <a:endParaRPr lang="en-US" sz="1400" dirty="0"/>
                    </a:p>
                  </a:txBody>
                  <a:tcPr/>
                </a:tc>
                <a:tc>
                  <a:txBody>
                    <a:bodyPr/>
                    <a:lstStyle/>
                    <a:p>
                      <a:r>
                        <a:rPr lang="en-US" sz="1400" dirty="0" smtClean="0"/>
                        <a:t>1</a:t>
                      </a:r>
                      <a:endParaRPr lang="en-US" sz="1400" dirty="0"/>
                    </a:p>
                  </a:txBody>
                  <a:tcPr>
                    <a:lnR w="12700" cap="flat" cmpd="sng" algn="ctr">
                      <a:solidFill>
                        <a:schemeClr val="tx1"/>
                      </a:solidFill>
                      <a:prstDash val="solid"/>
                      <a:round/>
                      <a:headEnd type="none" w="med" len="med"/>
                      <a:tailEnd type="none" w="med" len="med"/>
                    </a:lnR>
                  </a:tcPr>
                </a:tc>
                <a:tc>
                  <a:txBody>
                    <a:bodyPr/>
                    <a:lstStyle/>
                    <a:p>
                      <a:r>
                        <a:rPr lang="en-US" sz="1400" dirty="0" smtClean="0"/>
                        <a:t>5</a:t>
                      </a:r>
                      <a:endParaRPr lang="en-US" sz="1400" dirty="0"/>
                    </a:p>
                  </a:txBody>
                  <a:tcPr>
                    <a:lnL w="12700" cap="flat" cmpd="sng" algn="ctr">
                      <a:solidFill>
                        <a:schemeClr val="tx1"/>
                      </a:solidFill>
                      <a:prstDash val="solid"/>
                      <a:round/>
                      <a:headEnd type="none" w="med" len="med"/>
                      <a:tailEnd type="none" w="med" len="med"/>
                    </a:lnL>
                  </a:tcPr>
                </a:tc>
                <a:tc>
                  <a:txBody>
                    <a:bodyPr/>
                    <a:lstStyle/>
                    <a:p>
                      <a:r>
                        <a:rPr lang="en-US" sz="1400" dirty="0" smtClean="0"/>
                        <a:t>6</a:t>
                      </a:r>
                      <a:endParaRPr lang="en-US" sz="1400" dirty="0"/>
                    </a:p>
                  </a:txBody>
                  <a:tcPr/>
                </a:tc>
                <a:tc>
                  <a:txBody>
                    <a:bodyPr/>
                    <a:lstStyle/>
                    <a:p>
                      <a:r>
                        <a:rPr lang="en-US" sz="1400" dirty="0" smtClean="0"/>
                        <a:t>9</a:t>
                      </a:r>
                      <a:endParaRPr lang="en-US" sz="1400" dirty="0"/>
                    </a:p>
                  </a:txBody>
                  <a:tcPr>
                    <a:lnR w="12700" cap="flat" cmpd="sng" algn="ctr">
                      <a:solidFill>
                        <a:schemeClr val="tx1"/>
                      </a:solidFill>
                      <a:prstDash val="solid"/>
                      <a:round/>
                      <a:headEnd type="none" w="med" len="med"/>
                      <a:tailEnd type="none" w="med" len="med"/>
                    </a:lnR>
                  </a:tcPr>
                </a:tc>
                <a:tc>
                  <a:txBody>
                    <a:bodyPr/>
                    <a:lstStyle/>
                    <a:p>
                      <a:r>
                        <a:rPr lang="en-US" sz="1400" dirty="0" smtClean="0"/>
                        <a:t>12</a:t>
                      </a:r>
                      <a:endParaRPr 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r>
                        <a:rPr lang="en-US" sz="1400" dirty="0" smtClean="0"/>
                        <a:t>6</a:t>
                      </a:r>
                      <a:endParaRPr 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r>
                        <a:rPr lang="en-US" sz="1400" dirty="0" smtClean="0"/>
                        <a:t>9</a:t>
                      </a:r>
                      <a:endParaRPr 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r>
                        <a:rPr lang="en-US" sz="1400" dirty="0" smtClean="0"/>
                        <a:t>10</a:t>
                      </a:r>
                      <a:endParaRPr lang="en-US" sz="1400" dirty="0"/>
                    </a:p>
                  </a:txBody>
                  <a:tcP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3348953074"/>
                  </a:ext>
                </a:extLst>
              </a:tr>
              <a:tr h="395318">
                <a:tc>
                  <a:txBody>
                    <a:bodyPr/>
                    <a:lstStyle/>
                    <a:p>
                      <a:r>
                        <a:rPr lang="en-US" sz="1400" dirty="0" smtClean="0">
                          <a:solidFill>
                            <a:schemeClr val="bg1"/>
                          </a:solidFill>
                        </a:rPr>
                        <a:t>8.1 Kick-off meeting</a:t>
                      </a:r>
                      <a:endParaRPr lang="en-US" sz="1400" dirty="0">
                        <a:solidFill>
                          <a:schemeClr val="bg1"/>
                        </a:solidFill>
                      </a:endParaRPr>
                    </a:p>
                  </a:txBody>
                  <a:tcPr/>
                </a:tc>
                <a:tc>
                  <a:txBody>
                    <a:bodyPr/>
                    <a:lstStyle/>
                    <a:p>
                      <a:endParaRPr lang="en-US" sz="1400" dirty="0"/>
                    </a:p>
                  </a:txBody>
                  <a:tcPr anchor="ctr"/>
                </a:tc>
                <a:tc>
                  <a:txBody>
                    <a:bodyPr/>
                    <a:lstStyle/>
                    <a:p>
                      <a:r>
                        <a:rPr lang="en-US" sz="1400" dirty="0" smtClean="0"/>
                        <a:t>X</a:t>
                      </a:r>
                      <a:endParaRPr lang="en-US" sz="1400" dirty="0"/>
                    </a:p>
                  </a:txBody>
                  <a:tcPr anchor="ctr"/>
                </a:tc>
                <a:tc>
                  <a:txBody>
                    <a:bodyPr/>
                    <a:lstStyle/>
                    <a:p>
                      <a:endParaRPr lang="en-US" sz="1400" dirty="0"/>
                    </a:p>
                  </a:txBody>
                  <a:tcPr anchor="ctr"/>
                </a:tc>
                <a:tc>
                  <a:txBody>
                    <a:bodyPr/>
                    <a:lstStyle/>
                    <a:p>
                      <a:endParaRPr lang="en-US" sz="1400" dirty="0"/>
                    </a:p>
                  </a:txBody>
                  <a:tcPr anchor="ctr"/>
                </a:tc>
                <a:tc>
                  <a:txBody>
                    <a:bodyPr/>
                    <a:lstStyle/>
                    <a:p>
                      <a:endParaRPr lang="en-US" sz="1400" dirty="0"/>
                    </a:p>
                  </a:txBody>
                  <a:tcPr anchor="ctr"/>
                </a:tc>
                <a:tc>
                  <a:txBody>
                    <a:bodyPr/>
                    <a:lstStyle/>
                    <a:p>
                      <a:endParaRPr lang="en-US" sz="1400" dirty="0"/>
                    </a:p>
                  </a:txBody>
                  <a:tcPr anchor="ctr"/>
                </a:tc>
                <a:tc>
                  <a:txBody>
                    <a:bodyPr/>
                    <a:lstStyle/>
                    <a:p>
                      <a:endParaRPr lang="en-US" sz="1400" dirty="0"/>
                    </a:p>
                  </a:txBody>
                  <a:tcPr anchor="ctr"/>
                </a:tc>
                <a:tc>
                  <a:txBody>
                    <a:bodyPr/>
                    <a:lstStyle/>
                    <a:p>
                      <a:endParaRPr lang="en-US" sz="1400" dirty="0"/>
                    </a:p>
                  </a:txBody>
                  <a:tcPr anchor="ctr"/>
                </a:tc>
                <a:tc>
                  <a:txBody>
                    <a:bodyPr/>
                    <a:lstStyle/>
                    <a:p>
                      <a:endParaRPr lang="en-US" sz="1400" dirty="0"/>
                    </a:p>
                  </a:txBody>
                  <a:tcPr anchor="ctr"/>
                </a:tc>
                <a:tc>
                  <a:txBody>
                    <a:bodyPr/>
                    <a:lstStyle/>
                    <a:p>
                      <a:endParaRPr lang="en-US" sz="1400" dirty="0"/>
                    </a:p>
                  </a:txBody>
                  <a:tcPr anchor="ctr"/>
                </a:tc>
                <a:tc>
                  <a:txBody>
                    <a:bodyPr/>
                    <a:lstStyle/>
                    <a:p>
                      <a:endParaRPr lang="en-US" sz="1400" dirty="0"/>
                    </a:p>
                  </a:txBody>
                  <a:tcPr anchor="ctr"/>
                </a:tc>
                <a:tc>
                  <a:txBody>
                    <a:bodyPr/>
                    <a:lstStyle/>
                    <a:p>
                      <a:endParaRPr lang="en-US" sz="1400" dirty="0"/>
                    </a:p>
                  </a:txBody>
                  <a:tcPr anchor="ctr"/>
                </a:tc>
                <a:tc>
                  <a:txBody>
                    <a:bodyPr/>
                    <a:lstStyle/>
                    <a:p>
                      <a:endParaRPr lang="en-US" sz="1400" dirty="0"/>
                    </a:p>
                  </a:txBody>
                  <a:tcPr anchor="ctr"/>
                </a:tc>
                <a:extLst>
                  <a:ext uri="{0D108BD9-81ED-4DB2-BD59-A6C34878D82A}">
                    <a16:rowId xmlns:a16="http://schemas.microsoft.com/office/drawing/2014/main" val="567392970"/>
                  </a:ext>
                </a:extLst>
              </a:tr>
              <a:tr h="399011">
                <a:tc>
                  <a:txBody>
                    <a:bodyPr/>
                    <a:lstStyle/>
                    <a:p>
                      <a:r>
                        <a:rPr lang="en-US" sz="1400" dirty="0" smtClean="0">
                          <a:solidFill>
                            <a:schemeClr val="bg1"/>
                          </a:solidFill>
                        </a:rPr>
                        <a:t>8.2 Regular Project Management Board meetings</a:t>
                      </a:r>
                      <a:endParaRPr lang="en-US" sz="1400" dirty="0">
                        <a:solidFill>
                          <a:schemeClr val="bg1"/>
                        </a:solidFill>
                      </a:endParaRPr>
                    </a:p>
                  </a:txBody>
                  <a:tcPr/>
                </a:tc>
                <a:tc>
                  <a:txBody>
                    <a:bodyPr/>
                    <a:lstStyle/>
                    <a:p>
                      <a:endParaRPr lang="en-US" sz="1400" dirty="0"/>
                    </a:p>
                  </a:txBody>
                  <a:tcPr anchor="ctr"/>
                </a:tc>
                <a:tc>
                  <a:txBody>
                    <a:bodyPr/>
                    <a:lstStyle/>
                    <a:p>
                      <a:r>
                        <a:rPr lang="en-US" sz="1400" dirty="0" smtClean="0"/>
                        <a:t>X</a:t>
                      </a:r>
                      <a:endParaRPr lang="en-US" sz="1400" dirty="0"/>
                    </a:p>
                  </a:txBody>
                  <a:tcPr anchor="ctr"/>
                </a:tc>
                <a:tc>
                  <a:txBody>
                    <a:bodyPr/>
                    <a:lstStyle/>
                    <a:p>
                      <a:r>
                        <a:rPr lang="en-US" sz="1400" dirty="0" smtClean="0"/>
                        <a:t>X</a:t>
                      </a:r>
                      <a:endParaRPr lang="en-US" sz="1400" dirty="0"/>
                    </a:p>
                  </a:txBody>
                  <a:tcPr anchor="ctr"/>
                </a:tc>
                <a:tc>
                  <a:txBody>
                    <a:bodyPr/>
                    <a:lstStyle/>
                    <a:p>
                      <a:r>
                        <a:rPr lang="en-US" sz="1400" dirty="0" smtClean="0"/>
                        <a:t>X</a:t>
                      </a:r>
                      <a:endParaRPr lang="en-US" sz="1400" dirty="0"/>
                    </a:p>
                  </a:txBody>
                  <a:tcPr anchor="ctr"/>
                </a:tc>
                <a:tc>
                  <a:txBody>
                    <a:bodyPr/>
                    <a:lstStyle/>
                    <a:p>
                      <a:r>
                        <a:rPr lang="en-US" sz="1400" dirty="0" smtClean="0"/>
                        <a:t>X</a:t>
                      </a:r>
                      <a:endParaRPr lang="en-US" sz="1400" dirty="0"/>
                    </a:p>
                  </a:txBody>
                  <a:tcPr anchor="ctr"/>
                </a:tc>
                <a:tc>
                  <a:txBody>
                    <a:bodyPr/>
                    <a:lstStyle/>
                    <a:p>
                      <a:r>
                        <a:rPr lang="en-US" sz="1400" dirty="0" smtClean="0"/>
                        <a:t>X</a:t>
                      </a:r>
                      <a:endParaRPr lang="en-US" sz="1400" dirty="0"/>
                    </a:p>
                  </a:txBody>
                  <a:tcPr anchor="ctr"/>
                </a:tc>
                <a:tc>
                  <a:txBody>
                    <a:bodyPr/>
                    <a:lstStyle/>
                    <a:p>
                      <a:r>
                        <a:rPr lang="en-US" sz="1400" dirty="0" smtClean="0"/>
                        <a:t>X</a:t>
                      </a:r>
                      <a:endParaRPr lang="en-US" sz="1400" dirty="0"/>
                    </a:p>
                  </a:txBody>
                  <a:tcPr anchor="ctr"/>
                </a:tc>
                <a:tc>
                  <a:txBody>
                    <a:bodyPr/>
                    <a:lstStyle/>
                    <a:p>
                      <a:r>
                        <a:rPr lang="en-US" sz="1400" dirty="0" smtClean="0"/>
                        <a:t>X</a:t>
                      </a:r>
                      <a:endParaRPr lang="en-US" sz="1400" dirty="0"/>
                    </a:p>
                  </a:txBody>
                  <a:tcPr anchor="ctr"/>
                </a:tc>
                <a:tc>
                  <a:txBody>
                    <a:bodyPr/>
                    <a:lstStyle/>
                    <a:p>
                      <a:r>
                        <a:rPr lang="en-US" sz="1400" dirty="0" smtClean="0"/>
                        <a:t>X</a:t>
                      </a:r>
                      <a:endParaRPr lang="en-US" sz="1400" dirty="0"/>
                    </a:p>
                  </a:txBody>
                  <a:tcPr anchor="ctr"/>
                </a:tc>
                <a:tc>
                  <a:txBody>
                    <a:bodyPr/>
                    <a:lstStyle/>
                    <a:p>
                      <a:r>
                        <a:rPr lang="en-US" sz="1400" dirty="0" smtClean="0"/>
                        <a:t>X</a:t>
                      </a:r>
                      <a:endParaRPr lang="en-US" sz="1400" dirty="0"/>
                    </a:p>
                  </a:txBody>
                  <a:tcPr anchor="ctr"/>
                </a:tc>
                <a:tc>
                  <a:txBody>
                    <a:bodyPr/>
                    <a:lstStyle/>
                    <a:p>
                      <a:r>
                        <a:rPr lang="en-US" sz="1400" dirty="0" smtClean="0"/>
                        <a:t>X</a:t>
                      </a:r>
                      <a:endParaRPr lang="en-US" sz="1400" dirty="0"/>
                    </a:p>
                  </a:txBody>
                  <a:tcPr anchor="ctr"/>
                </a:tc>
                <a:tc>
                  <a:txBody>
                    <a:bodyPr/>
                    <a:lstStyle/>
                    <a:p>
                      <a:r>
                        <a:rPr lang="en-US" sz="1400" dirty="0" smtClean="0"/>
                        <a:t>X</a:t>
                      </a:r>
                      <a:endParaRPr lang="en-US" sz="1400" dirty="0"/>
                    </a:p>
                  </a:txBody>
                  <a:tcPr anchor="ctr"/>
                </a:tc>
                <a:tc>
                  <a:txBody>
                    <a:bodyPr/>
                    <a:lstStyle/>
                    <a:p>
                      <a:r>
                        <a:rPr lang="en-US" sz="1400" dirty="0" smtClean="0"/>
                        <a:t>X</a:t>
                      </a:r>
                      <a:endParaRPr lang="en-US" sz="1400" dirty="0"/>
                    </a:p>
                  </a:txBody>
                  <a:tcPr anchor="ctr"/>
                </a:tc>
                <a:extLst>
                  <a:ext uri="{0D108BD9-81ED-4DB2-BD59-A6C34878D82A}">
                    <a16:rowId xmlns:a16="http://schemas.microsoft.com/office/drawing/2014/main" val="2166905839"/>
                  </a:ext>
                </a:extLst>
              </a:tr>
              <a:tr h="374073">
                <a:tc>
                  <a:txBody>
                    <a:bodyPr/>
                    <a:lstStyle/>
                    <a:p>
                      <a:r>
                        <a:rPr lang="en-US" sz="1400" dirty="0" smtClean="0">
                          <a:solidFill>
                            <a:schemeClr val="bg1"/>
                          </a:solidFill>
                        </a:rPr>
                        <a:t>8.3 Regular Steering Committee meetings</a:t>
                      </a:r>
                      <a:endParaRPr lang="en-US" sz="1400" dirty="0">
                        <a:solidFill>
                          <a:schemeClr val="bg1"/>
                        </a:solidFill>
                      </a:endParaRPr>
                    </a:p>
                  </a:txBody>
                  <a:tcPr/>
                </a:tc>
                <a:tc>
                  <a:txBody>
                    <a:bodyPr/>
                    <a:lstStyle/>
                    <a:p>
                      <a:endParaRPr lang="en-US" sz="1400" dirty="0"/>
                    </a:p>
                  </a:txBody>
                  <a:tcPr anchor="ctr"/>
                </a:tc>
                <a:tc>
                  <a:txBody>
                    <a:bodyPr/>
                    <a:lstStyle/>
                    <a:p>
                      <a:endParaRPr lang="en-US" sz="1400" dirty="0"/>
                    </a:p>
                  </a:txBody>
                  <a:tcPr anchor="ctr"/>
                </a:tc>
                <a:tc>
                  <a:txBody>
                    <a:bodyPr/>
                    <a:lstStyle/>
                    <a:p>
                      <a:r>
                        <a:rPr lang="en-US" sz="1400" dirty="0" smtClean="0"/>
                        <a:t>X</a:t>
                      </a:r>
                      <a:endParaRPr lang="en-US" sz="1400" dirty="0"/>
                    </a:p>
                  </a:txBody>
                  <a:tcPr anchor="ctr"/>
                </a:tc>
                <a:tc>
                  <a:txBody>
                    <a:bodyPr/>
                    <a:lstStyle/>
                    <a:p>
                      <a:endParaRPr lang="en-US" sz="1400" dirty="0"/>
                    </a:p>
                  </a:txBody>
                  <a:tcPr anchor="ctr"/>
                </a:tc>
                <a:tc>
                  <a:txBody>
                    <a:bodyPr/>
                    <a:lstStyle/>
                    <a:p>
                      <a:r>
                        <a:rPr lang="en-US" sz="1400" dirty="0" smtClean="0"/>
                        <a:t>X</a:t>
                      </a:r>
                      <a:endParaRPr lang="en-US" sz="1400" dirty="0"/>
                    </a:p>
                  </a:txBody>
                  <a:tcPr anchor="ctr"/>
                </a:tc>
                <a:tc>
                  <a:txBody>
                    <a:bodyPr/>
                    <a:lstStyle/>
                    <a:p>
                      <a:endParaRPr lang="en-US" sz="1400" dirty="0"/>
                    </a:p>
                  </a:txBody>
                  <a:tcPr anchor="ctr"/>
                </a:tc>
                <a:tc>
                  <a:txBody>
                    <a:bodyPr/>
                    <a:lstStyle/>
                    <a:p>
                      <a:r>
                        <a:rPr lang="en-US" sz="1400" dirty="0" smtClean="0"/>
                        <a:t>X</a:t>
                      </a:r>
                      <a:endParaRPr lang="en-US" sz="1400" dirty="0"/>
                    </a:p>
                  </a:txBody>
                  <a:tcPr anchor="ctr"/>
                </a:tc>
                <a:tc>
                  <a:txBody>
                    <a:bodyPr/>
                    <a:lstStyle/>
                    <a:p>
                      <a:endParaRPr lang="en-US" sz="1400" dirty="0"/>
                    </a:p>
                  </a:txBody>
                  <a:tcPr anchor="ctr"/>
                </a:tc>
                <a:tc>
                  <a:txBody>
                    <a:bodyPr/>
                    <a:lstStyle/>
                    <a:p>
                      <a:r>
                        <a:rPr lang="en-US" sz="1400" dirty="0" smtClean="0"/>
                        <a:t>X</a:t>
                      </a:r>
                      <a:endParaRPr lang="en-US" sz="1400" dirty="0"/>
                    </a:p>
                  </a:txBody>
                  <a:tcPr anchor="ctr"/>
                </a:tc>
                <a:tc>
                  <a:txBody>
                    <a:bodyPr/>
                    <a:lstStyle/>
                    <a:p>
                      <a:endParaRPr lang="en-US" sz="1400" dirty="0"/>
                    </a:p>
                  </a:txBody>
                  <a:tcPr anchor="ctr"/>
                </a:tc>
                <a:tc>
                  <a:txBody>
                    <a:bodyPr/>
                    <a:lstStyle/>
                    <a:p>
                      <a:r>
                        <a:rPr lang="en-US" sz="1400" dirty="0" smtClean="0"/>
                        <a:t>X</a:t>
                      </a:r>
                      <a:endParaRPr lang="en-US" sz="1400" dirty="0"/>
                    </a:p>
                  </a:txBody>
                  <a:tcPr anchor="ctr"/>
                </a:tc>
                <a:tc>
                  <a:txBody>
                    <a:bodyPr/>
                    <a:lstStyle/>
                    <a:p>
                      <a:endParaRPr lang="en-US" sz="1400" dirty="0"/>
                    </a:p>
                  </a:txBody>
                  <a:tcPr anchor="ctr"/>
                </a:tc>
                <a:tc>
                  <a:txBody>
                    <a:bodyPr/>
                    <a:lstStyle/>
                    <a:p>
                      <a:r>
                        <a:rPr lang="en-US" sz="1400" dirty="0" smtClean="0"/>
                        <a:t>X</a:t>
                      </a:r>
                      <a:endParaRPr lang="en-US" sz="1400" dirty="0"/>
                    </a:p>
                  </a:txBody>
                  <a:tcPr anchor="ctr"/>
                </a:tc>
                <a:extLst>
                  <a:ext uri="{0D108BD9-81ED-4DB2-BD59-A6C34878D82A}">
                    <a16:rowId xmlns:a16="http://schemas.microsoft.com/office/drawing/2014/main" val="4161683007"/>
                  </a:ext>
                </a:extLst>
              </a:tr>
              <a:tr h="374073">
                <a:tc>
                  <a:txBody>
                    <a:bodyPr/>
                    <a:lstStyle/>
                    <a:p>
                      <a:r>
                        <a:rPr lang="en-US" sz="1400" dirty="0" smtClean="0">
                          <a:solidFill>
                            <a:schemeClr val="bg1"/>
                          </a:solidFill>
                        </a:rPr>
                        <a:t>8.4 Day-to-day coordination of project activities</a:t>
                      </a:r>
                      <a:endParaRPr lang="en-US" sz="1400" dirty="0">
                        <a:solidFill>
                          <a:schemeClr val="bg1"/>
                        </a:solidFill>
                      </a:endParaRPr>
                    </a:p>
                  </a:txBody>
                  <a:tcPr/>
                </a:tc>
                <a:tc>
                  <a:txBody>
                    <a:bodyPr/>
                    <a:lstStyle/>
                    <a:p>
                      <a:r>
                        <a:rPr lang="en-US" sz="1400" dirty="0" smtClean="0"/>
                        <a:t>X</a:t>
                      </a:r>
                      <a:endParaRPr lang="en-US" sz="1400" dirty="0"/>
                    </a:p>
                  </a:txBody>
                  <a:tcPr anchor="ctr"/>
                </a:tc>
                <a:tc>
                  <a:txBody>
                    <a:bodyPr/>
                    <a:lstStyle/>
                    <a:p>
                      <a:r>
                        <a:rPr lang="en-US" sz="1400" dirty="0" smtClean="0"/>
                        <a:t>X</a:t>
                      </a:r>
                      <a:endParaRPr lang="en-US" sz="1400" dirty="0"/>
                    </a:p>
                  </a:txBody>
                  <a:tcPr anchor="ctr"/>
                </a:tc>
                <a:tc>
                  <a:txBody>
                    <a:bodyPr/>
                    <a:lstStyle/>
                    <a:p>
                      <a:r>
                        <a:rPr lang="en-US" sz="1400" dirty="0" smtClean="0"/>
                        <a:t>X</a:t>
                      </a:r>
                      <a:endParaRPr lang="en-US" sz="1400" dirty="0"/>
                    </a:p>
                  </a:txBody>
                  <a:tcPr anchor="ctr"/>
                </a:tc>
                <a:tc>
                  <a:txBody>
                    <a:bodyPr/>
                    <a:lstStyle/>
                    <a:p>
                      <a:r>
                        <a:rPr lang="en-US" sz="1400" dirty="0" smtClean="0"/>
                        <a:t>X</a:t>
                      </a:r>
                      <a:endParaRPr lang="en-US" sz="1400" dirty="0"/>
                    </a:p>
                  </a:txBody>
                  <a:tcPr anchor="ctr"/>
                </a:tc>
                <a:tc>
                  <a:txBody>
                    <a:bodyPr/>
                    <a:lstStyle/>
                    <a:p>
                      <a:r>
                        <a:rPr lang="en-US" sz="1400" dirty="0" smtClean="0"/>
                        <a:t>X</a:t>
                      </a:r>
                      <a:endParaRPr lang="en-US" sz="1400" dirty="0"/>
                    </a:p>
                  </a:txBody>
                  <a:tcPr anchor="ctr"/>
                </a:tc>
                <a:tc>
                  <a:txBody>
                    <a:bodyPr/>
                    <a:lstStyle/>
                    <a:p>
                      <a:r>
                        <a:rPr lang="en-US" sz="1400" dirty="0" smtClean="0"/>
                        <a:t>X</a:t>
                      </a:r>
                      <a:endParaRPr lang="en-US" sz="1400" dirty="0"/>
                    </a:p>
                  </a:txBody>
                  <a:tcPr anchor="ctr"/>
                </a:tc>
                <a:tc>
                  <a:txBody>
                    <a:bodyPr/>
                    <a:lstStyle/>
                    <a:p>
                      <a:r>
                        <a:rPr lang="en-US" sz="1400" dirty="0" smtClean="0"/>
                        <a:t>X</a:t>
                      </a:r>
                      <a:endParaRPr lang="en-US" sz="1400" dirty="0"/>
                    </a:p>
                  </a:txBody>
                  <a:tcPr anchor="ctr"/>
                </a:tc>
                <a:tc>
                  <a:txBody>
                    <a:bodyPr/>
                    <a:lstStyle/>
                    <a:p>
                      <a:r>
                        <a:rPr lang="en-US" sz="1400" dirty="0" smtClean="0"/>
                        <a:t>X</a:t>
                      </a:r>
                      <a:endParaRPr lang="en-US" sz="1400" dirty="0"/>
                    </a:p>
                  </a:txBody>
                  <a:tcPr anchor="ctr"/>
                </a:tc>
                <a:tc>
                  <a:txBody>
                    <a:bodyPr/>
                    <a:lstStyle/>
                    <a:p>
                      <a:r>
                        <a:rPr lang="en-US" sz="1400" dirty="0" smtClean="0"/>
                        <a:t>X</a:t>
                      </a:r>
                      <a:endParaRPr lang="en-US" sz="1400" dirty="0"/>
                    </a:p>
                  </a:txBody>
                  <a:tcPr anchor="ctr"/>
                </a:tc>
                <a:tc>
                  <a:txBody>
                    <a:bodyPr/>
                    <a:lstStyle/>
                    <a:p>
                      <a:r>
                        <a:rPr lang="en-US" sz="1400" dirty="0" smtClean="0"/>
                        <a:t>X</a:t>
                      </a:r>
                      <a:endParaRPr lang="en-US" sz="1400" dirty="0"/>
                    </a:p>
                  </a:txBody>
                  <a:tcPr anchor="ctr"/>
                </a:tc>
                <a:tc>
                  <a:txBody>
                    <a:bodyPr/>
                    <a:lstStyle/>
                    <a:p>
                      <a:r>
                        <a:rPr lang="en-US" sz="1400" dirty="0" smtClean="0"/>
                        <a:t>X</a:t>
                      </a:r>
                      <a:endParaRPr lang="en-US" sz="1400" dirty="0"/>
                    </a:p>
                  </a:txBody>
                  <a:tcPr anchor="ctr"/>
                </a:tc>
                <a:tc>
                  <a:txBody>
                    <a:bodyPr/>
                    <a:lstStyle/>
                    <a:p>
                      <a:r>
                        <a:rPr lang="en-US" sz="1400" dirty="0" smtClean="0"/>
                        <a:t>X</a:t>
                      </a:r>
                      <a:endParaRPr lang="en-US" sz="1400" dirty="0"/>
                    </a:p>
                  </a:txBody>
                  <a:tcPr anchor="ctr"/>
                </a:tc>
                <a:tc>
                  <a:txBody>
                    <a:bodyPr/>
                    <a:lstStyle/>
                    <a:p>
                      <a:r>
                        <a:rPr lang="en-US" sz="1400" dirty="0" smtClean="0"/>
                        <a:t>X</a:t>
                      </a:r>
                      <a:endParaRPr lang="en-US" sz="1400" dirty="0"/>
                    </a:p>
                  </a:txBody>
                  <a:tcPr anchor="ctr"/>
                </a:tc>
                <a:extLst>
                  <a:ext uri="{0D108BD9-81ED-4DB2-BD59-A6C34878D82A}">
                    <a16:rowId xmlns:a16="http://schemas.microsoft.com/office/drawing/2014/main" val="4219078934"/>
                  </a:ext>
                </a:extLst>
              </a:tr>
              <a:tr h="374073">
                <a:tc>
                  <a:txBody>
                    <a:bodyPr/>
                    <a:lstStyle/>
                    <a:p>
                      <a:r>
                        <a:rPr lang="en-US" sz="1400" dirty="0" smtClean="0">
                          <a:solidFill>
                            <a:schemeClr val="bg1"/>
                          </a:solidFill>
                        </a:rPr>
                        <a:t>8.5 Preparing the project progress report</a:t>
                      </a:r>
                      <a:endParaRPr lang="en-US" sz="1400" dirty="0">
                        <a:solidFill>
                          <a:schemeClr val="bg1"/>
                        </a:solidFill>
                      </a:endParaRPr>
                    </a:p>
                  </a:txBody>
                  <a:tcPr/>
                </a:tc>
                <a:tc>
                  <a:txBody>
                    <a:bodyPr/>
                    <a:lstStyle/>
                    <a:p>
                      <a:endParaRPr lang="en-US" sz="1400" dirty="0"/>
                    </a:p>
                  </a:txBody>
                  <a:tcPr anchor="ctr"/>
                </a:tc>
                <a:tc>
                  <a:txBody>
                    <a:bodyPr/>
                    <a:lstStyle/>
                    <a:p>
                      <a:endParaRPr lang="en-US" sz="1400" dirty="0"/>
                    </a:p>
                  </a:txBody>
                  <a:tcPr anchor="ctr"/>
                </a:tc>
                <a:tc>
                  <a:txBody>
                    <a:bodyPr/>
                    <a:lstStyle/>
                    <a:p>
                      <a:endParaRPr lang="en-US" sz="1400" dirty="0"/>
                    </a:p>
                  </a:txBody>
                  <a:tcPr anchor="ctr"/>
                </a:tc>
                <a:tc>
                  <a:txBody>
                    <a:bodyPr/>
                    <a:lstStyle/>
                    <a:p>
                      <a:endParaRPr lang="en-US" sz="1400" dirty="0"/>
                    </a:p>
                  </a:txBody>
                  <a:tcPr anchor="ctr"/>
                </a:tc>
                <a:tc>
                  <a:txBody>
                    <a:bodyPr/>
                    <a:lstStyle/>
                    <a:p>
                      <a:endParaRPr lang="en-US" sz="1400" dirty="0"/>
                    </a:p>
                  </a:txBody>
                  <a:tcPr anchor="ctr"/>
                </a:tc>
                <a:tc>
                  <a:txBody>
                    <a:bodyPr/>
                    <a:lstStyle/>
                    <a:p>
                      <a:endParaRPr lang="en-US" sz="1400" dirty="0"/>
                    </a:p>
                  </a:txBody>
                  <a:tcPr anchor="ctr"/>
                </a:tc>
                <a:tc>
                  <a:txBody>
                    <a:bodyPr/>
                    <a:lstStyle/>
                    <a:p>
                      <a:r>
                        <a:rPr lang="en-US" sz="1400" dirty="0" smtClean="0"/>
                        <a:t>X</a:t>
                      </a:r>
                      <a:endParaRPr lang="en-US" sz="1400" dirty="0"/>
                    </a:p>
                  </a:txBody>
                  <a:tcPr anchor="ctr"/>
                </a:tc>
                <a:tc>
                  <a:txBody>
                    <a:bodyPr/>
                    <a:lstStyle/>
                    <a:p>
                      <a:r>
                        <a:rPr lang="en-US" sz="1400" dirty="0" smtClean="0"/>
                        <a:t>X</a:t>
                      </a:r>
                      <a:endParaRPr lang="en-US" sz="1400" dirty="0"/>
                    </a:p>
                  </a:txBody>
                  <a:tcPr anchor="ctr"/>
                </a:tc>
                <a:tc>
                  <a:txBody>
                    <a:bodyPr/>
                    <a:lstStyle/>
                    <a:p>
                      <a:r>
                        <a:rPr lang="en-US" sz="1400" dirty="0" smtClean="0"/>
                        <a:t>X</a:t>
                      </a:r>
                      <a:endParaRPr lang="en-US" sz="1400" dirty="0"/>
                    </a:p>
                  </a:txBody>
                  <a:tcPr anchor="ctr"/>
                </a:tc>
                <a:tc>
                  <a:txBody>
                    <a:bodyPr/>
                    <a:lstStyle/>
                    <a:p>
                      <a:endParaRPr lang="en-US" sz="1400" dirty="0"/>
                    </a:p>
                  </a:txBody>
                  <a:tcPr anchor="ctr"/>
                </a:tc>
                <a:tc>
                  <a:txBody>
                    <a:bodyPr/>
                    <a:lstStyle/>
                    <a:p>
                      <a:endParaRPr lang="en-US" sz="1400" dirty="0"/>
                    </a:p>
                  </a:txBody>
                  <a:tcPr anchor="ctr"/>
                </a:tc>
                <a:tc>
                  <a:txBody>
                    <a:bodyPr/>
                    <a:lstStyle/>
                    <a:p>
                      <a:endParaRPr lang="en-US" sz="1400" dirty="0"/>
                    </a:p>
                  </a:txBody>
                  <a:tcPr anchor="ctr"/>
                </a:tc>
                <a:tc>
                  <a:txBody>
                    <a:bodyPr/>
                    <a:lstStyle/>
                    <a:p>
                      <a:endParaRPr lang="en-US" sz="1400" dirty="0"/>
                    </a:p>
                  </a:txBody>
                  <a:tcPr anchor="ctr"/>
                </a:tc>
                <a:extLst>
                  <a:ext uri="{0D108BD9-81ED-4DB2-BD59-A6C34878D82A}">
                    <a16:rowId xmlns:a16="http://schemas.microsoft.com/office/drawing/2014/main" val="126010817"/>
                  </a:ext>
                </a:extLst>
              </a:tr>
              <a:tr h="374073">
                <a:tc>
                  <a:txBody>
                    <a:bodyPr/>
                    <a:lstStyle/>
                    <a:p>
                      <a:r>
                        <a:rPr lang="en-US" sz="1400" dirty="0" smtClean="0">
                          <a:solidFill>
                            <a:schemeClr val="bg1"/>
                          </a:solidFill>
                        </a:rPr>
                        <a:t>8.6 Preparing the Final Report</a:t>
                      </a:r>
                      <a:endParaRPr lang="en-US" sz="1400" dirty="0">
                        <a:solidFill>
                          <a:schemeClr val="bg1"/>
                        </a:solidFill>
                      </a:endParaRPr>
                    </a:p>
                  </a:txBody>
                  <a:tcPr/>
                </a:tc>
                <a:tc>
                  <a:txBody>
                    <a:bodyPr/>
                    <a:lstStyle/>
                    <a:p>
                      <a:endParaRPr lang="en-US" sz="1400" dirty="0"/>
                    </a:p>
                  </a:txBody>
                  <a:tcPr anchor="ctr"/>
                </a:tc>
                <a:tc>
                  <a:txBody>
                    <a:bodyPr/>
                    <a:lstStyle/>
                    <a:p>
                      <a:endParaRPr lang="en-US" sz="1400" dirty="0"/>
                    </a:p>
                  </a:txBody>
                  <a:tcPr anchor="ctr"/>
                </a:tc>
                <a:tc>
                  <a:txBody>
                    <a:bodyPr/>
                    <a:lstStyle/>
                    <a:p>
                      <a:endParaRPr lang="en-US" sz="1400" dirty="0"/>
                    </a:p>
                  </a:txBody>
                  <a:tcPr anchor="ctr"/>
                </a:tc>
                <a:tc>
                  <a:txBody>
                    <a:bodyPr/>
                    <a:lstStyle/>
                    <a:p>
                      <a:endParaRPr lang="en-US" sz="1400" dirty="0"/>
                    </a:p>
                  </a:txBody>
                  <a:tcPr anchor="ctr"/>
                </a:tc>
                <a:tc>
                  <a:txBody>
                    <a:bodyPr/>
                    <a:lstStyle/>
                    <a:p>
                      <a:endParaRPr lang="en-US" sz="1400" dirty="0"/>
                    </a:p>
                  </a:txBody>
                  <a:tcPr anchor="ctr"/>
                </a:tc>
                <a:tc>
                  <a:txBody>
                    <a:bodyPr/>
                    <a:lstStyle/>
                    <a:p>
                      <a:endParaRPr lang="en-US" sz="1400" dirty="0"/>
                    </a:p>
                  </a:txBody>
                  <a:tcPr anchor="ctr"/>
                </a:tc>
                <a:tc>
                  <a:txBody>
                    <a:bodyPr/>
                    <a:lstStyle/>
                    <a:p>
                      <a:endParaRPr lang="en-US" sz="1400" dirty="0"/>
                    </a:p>
                  </a:txBody>
                  <a:tcPr anchor="ctr"/>
                </a:tc>
                <a:tc>
                  <a:txBody>
                    <a:bodyPr/>
                    <a:lstStyle/>
                    <a:p>
                      <a:endParaRPr lang="en-US" sz="1400" dirty="0"/>
                    </a:p>
                  </a:txBody>
                  <a:tcPr anchor="ctr"/>
                </a:tc>
                <a:tc>
                  <a:txBody>
                    <a:bodyPr/>
                    <a:lstStyle/>
                    <a:p>
                      <a:endParaRPr lang="en-US" sz="1400" dirty="0"/>
                    </a:p>
                  </a:txBody>
                  <a:tcPr anchor="ctr"/>
                </a:tc>
                <a:tc>
                  <a:txBody>
                    <a:bodyPr/>
                    <a:lstStyle/>
                    <a:p>
                      <a:endParaRPr lang="en-US" sz="1400" dirty="0"/>
                    </a:p>
                  </a:txBody>
                  <a:tcPr anchor="ctr"/>
                </a:tc>
                <a:tc>
                  <a:txBody>
                    <a:bodyPr/>
                    <a:lstStyle/>
                    <a:p>
                      <a:r>
                        <a:rPr lang="en-US" sz="1400" dirty="0" smtClean="0"/>
                        <a:t>X</a:t>
                      </a:r>
                      <a:endParaRPr lang="en-US" sz="1400" dirty="0"/>
                    </a:p>
                  </a:txBody>
                  <a:tcPr anchor="ctr"/>
                </a:tc>
                <a:tc>
                  <a:txBody>
                    <a:bodyPr/>
                    <a:lstStyle/>
                    <a:p>
                      <a:r>
                        <a:rPr lang="en-US" sz="1400" dirty="0" smtClean="0"/>
                        <a:t>X</a:t>
                      </a:r>
                      <a:endParaRPr lang="en-US" sz="1400" dirty="0"/>
                    </a:p>
                  </a:txBody>
                  <a:tcPr anchor="ctr"/>
                </a:tc>
                <a:tc>
                  <a:txBody>
                    <a:bodyPr/>
                    <a:lstStyle/>
                    <a:p>
                      <a:r>
                        <a:rPr lang="en-US" sz="1400" dirty="0" smtClean="0"/>
                        <a:t>X</a:t>
                      </a:r>
                      <a:endParaRPr lang="en-US" sz="1400" dirty="0"/>
                    </a:p>
                  </a:txBody>
                  <a:tcPr anchor="ctr"/>
                </a:tc>
                <a:extLst>
                  <a:ext uri="{0D108BD9-81ED-4DB2-BD59-A6C34878D82A}">
                    <a16:rowId xmlns:a16="http://schemas.microsoft.com/office/drawing/2014/main" val="2568993896"/>
                  </a:ext>
                </a:extLst>
              </a:tr>
            </a:tbl>
          </a:graphicData>
        </a:graphic>
      </p:graphicFrame>
      <p:sp>
        <p:nvSpPr>
          <p:cNvPr id="7" name="Content Placeholder 5"/>
          <p:cNvSpPr txBox="1">
            <a:spLocks/>
          </p:cNvSpPr>
          <p:nvPr/>
        </p:nvSpPr>
        <p:spPr>
          <a:xfrm>
            <a:off x="282588" y="5137265"/>
            <a:ext cx="11812430" cy="1720736"/>
          </a:xfrm>
          <a:prstGeom prst="rect">
            <a:avLst/>
          </a:prstGeom>
        </p:spPr>
        <p:txBody>
          <a:bodyPr vert="horz" lIns="91440" tIns="45720" rIns="91440" bIns="45720" rtlCol="0">
            <a:normAutofit fontScale="550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a:lstStyle>
          <a:p>
            <a:pPr marL="0" indent="0">
              <a:buNone/>
            </a:pPr>
            <a:r>
              <a:rPr lang="en-US" dirty="0" smtClean="0"/>
              <a:t>WP Leader </a:t>
            </a:r>
            <a:r>
              <a:rPr lang="en-US" dirty="0"/>
              <a:t>– </a:t>
            </a:r>
            <a:r>
              <a:rPr lang="en-US" dirty="0" smtClean="0"/>
              <a:t>UPKM</a:t>
            </a:r>
          </a:p>
          <a:p>
            <a:r>
              <a:rPr lang="en-US" sz="2500" dirty="0">
                <a:solidFill>
                  <a:srgbClr val="FFFF00"/>
                </a:solidFill>
              </a:rPr>
              <a:t>The major decision-making body of the project will be the Steering Committee (SC).  Steering committee will consist of one of most experienced representative of each EU and Partner countries institution in management.</a:t>
            </a:r>
          </a:p>
          <a:p>
            <a:r>
              <a:rPr lang="en-US" sz="2500" dirty="0">
                <a:solidFill>
                  <a:srgbClr val="FFFF00"/>
                </a:solidFill>
              </a:rPr>
              <a:t>The SC and Project Management Board (PMB) will make </a:t>
            </a:r>
            <a:r>
              <a:rPr lang="en-US" sz="2500" dirty="0" err="1">
                <a:solidFill>
                  <a:srgbClr val="FFFF00"/>
                </a:solidFill>
              </a:rPr>
              <a:t>organisational</a:t>
            </a:r>
            <a:r>
              <a:rPr lang="en-US" sz="2500" dirty="0">
                <a:solidFill>
                  <a:srgbClr val="FFFF00"/>
                </a:solidFill>
              </a:rPr>
              <a:t> and operative decisions. PMB will coordinate day-to-day management with local managers. In this way it will be possible to achieve appropriate balance between delegation of responsibilities and maintaining overall control of project staff performance. It is obvious that management of the project will have matrix </a:t>
            </a:r>
            <a:r>
              <a:rPr lang="en-US" sz="2500" dirty="0" err="1">
                <a:solidFill>
                  <a:srgbClr val="FFFF00"/>
                </a:solidFill>
              </a:rPr>
              <a:t>organisational</a:t>
            </a:r>
            <a:r>
              <a:rPr lang="en-US" sz="2500" dirty="0">
                <a:solidFill>
                  <a:srgbClr val="FFFF00"/>
                </a:solidFill>
              </a:rPr>
              <a:t> structure appropriate for the effective and efficient management. </a:t>
            </a:r>
          </a:p>
          <a:p>
            <a:r>
              <a:rPr lang="en-US" sz="2500" dirty="0">
                <a:solidFill>
                  <a:srgbClr val="FFFF00"/>
                </a:solidFill>
              </a:rPr>
              <a:t>PMB will meet four times a year, while SC will meet twice a year. Between "live" meetings, online meetings will be held whenever necessary. </a:t>
            </a:r>
          </a:p>
        </p:txBody>
      </p:sp>
    </p:spTree>
    <p:extLst>
      <p:ext uri="{BB962C8B-B14F-4D97-AF65-F5344CB8AC3E}">
        <p14:creationId xmlns:p14="http://schemas.microsoft.com/office/powerpoint/2010/main" val="171281671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Indicators of progress of the wider objective</a:t>
            </a:r>
            <a:endParaRPr lang="en-US" dirty="0"/>
          </a:p>
        </p:txBody>
      </p:sp>
      <p:graphicFrame>
        <p:nvGraphicFramePr>
          <p:cNvPr id="5" name="Table 4"/>
          <p:cNvGraphicFramePr>
            <a:graphicFrameLocks noGrp="1"/>
          </p:cNvGraphicFramePr>
          <p:nvPr>
            <p:extLst>
              <p:ext uri="{D42A27DB-BD31-4B8C-83A1-F6EECF244321}">
                <p14:modId xmlns:p14="http://schemas.microsoft.com/office/powerpoint/2010/main" val="2362726665"/>
              </p:ext>
            </p:extLst>
          </p:nvPr>
        </p:nvGraphicFramePr>
        <p:xfrm>
          <a:off x="1105591" y="2499360"/>
          <a:ext cx="9312102" cy="3810000"/>
        </p:xfrm>
        <a:graphic>
          <a:graphicData uri="http://schemas.openxmlformats.org/drawingml/2006/table">
            <a:tbl>
              <a:tblPr firstRow="1" bandRow="1">
                <a:tableStyleId>{5C22544A-7EE6-4342-B048-85BDC9FD1C3A}</a:tableStyleId>
              </a:tblPr>
              <a:tblGrid>
                <a:gridCol w="3104034">
                  <a:extLst>
                    <a:ext uri="{9D8B030D-6E8A-4147-A177-3AD203B41FA5}">
                      <a16:colId xmlns:a16="http://schemas.microsoft.com/office/drawing/2014/main" val="3679155440"/>
                    </a:ext>
                  </a:extLst>
                </a:gridCol>
                <a:gridCol w="3104034">
                  <a:extLst>
                    <a:ext uri="{9D8B030D-6E8A-4147-A177-3AD203B41FA5}">
                      <a16:colId xmlns:a16="http://schemas.microsoft.com/office/drawing/2014/main" val="2026574634"/>
                    </a:ext>
                  </a:extLst>
                </a:gridCol>
                <a:gridCol w="3104034">
                  <a:extLst>
                    <a:ext uri="{9D8B030D-6E8A-4147-A177-3AD203B41FA5}">
                      <a16:colId xmlns:a16="http://schemas.microsoft.com/office/drawing/2014/main" val="3824750681"/>
                    </a:ext>
                  </a:extLst>
                </a:gridCol>
              </a:tblGrid>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smtClean="0">
                          <a:effectLst/>
                        </a:rPr>
                        <a:t>Wider objective</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800" dirty="0" smtClean="0">
                          <a:effectLst/>
                        </a:rPr>
                        <a:t>Indicators of progress:</a:t>
                      </a:r>
                      <a:endParaRPr lang="en-US" sz="1800" dirty="0" smtClean="0">
                        <a:effectLst/>
                      </a:endParaRPr>
                    </a:p>
                    <a:p>
                      <a:pPr marL="0" marR="0" indent="0" algn="l" defTabSz="914400" rtl="0" eaLnBrk="1" fontAlgn="auto" latinLnBrk="0" hangingPunct="1">
                        <a:lnSpc>
                          <a:spcPct val="100000"/>
                        </a:lnSpc>
                        <a:spcBef>
                          <a:spcPts val="0"/>
                        </a:spcBef>
                        <a:spcAft>
                          <a:spcPts val="0"/>
                        </a:spcAft>
                        <a:buClrTx/>
                        <a:buSzTx/>
                        <a:buFontTx/>
                        <a:buNone/>
                        <a:tabLst/>
                        <a:defRPr/>
                      </a:pPr>
                      <a:r>
                        <a:rPr lang="en-GB" sz="1100" dirty="0" smtClean="0">
                          <a:effectLst/>
                        </a:rPr>
                        <a:t>What are the key indicators related to the wider objective?</a:t>
                      </a:r>
                      <a:endParaRPr lang="en-US" sz="1100" dirty="0" smtClean="0">
                        <a:effectLst/>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800" dirty="0" smtClean="0">
                          <a:effectLst/>
                        </a:rPr>
                        <a:t>How indicators will be measured:</a:t>
                      </a:r>
                      <a:endParaRPr lang="en-US" sz="1800" dirty="0" smtClean="0">
                        <a:effectLst/>
                      </a:endParaRPr>
                    </a:p>
                    <a:p>
                      <a:pPr marL="0" marR="0" indent="0" algn="l" defTabSz="914400" rtl="0" eaLnBrk="1" fontAlgn="auto" latinLnBrk="0" hangingPunct="1">
                        <a:lnSpc>
                          <a:spcPct val="100000"/>
                        </a:lnSpc>
                        <a:spcBef>
                          <a:spcPts val="0"/>
                        </a:spcBef>
                        <a:spcAft>
                          <a:spcPts val="0"/>
                        </a:spcAft>
                        <a:buClrTx/>
                        <a:buSzTx/>
                        <a:buFontTx/>
                        <a:buNone/>
                        <a:tabLst/>
                        <a:defRPr/>
                      </a:pPr>
                      <a:r>
                        <a:rPr lang="en-GB" sz="1100" dirty="0" smtClean="0">
                          <a:effectLst/>
                        </a:rPr>
                        <a:t>What are the sources of information on these indicators?</a:t>
                      </a:r>
                      <a:endParaRPr lang="en-US" sz="1100" dirty="0" smtClean="0">
                        <a:effectLst/>
                      </a:endParaRPr>
                    </a:p>
                  </a:txBody>
                  <a:tcPr/>
                </a:tc>
                <a:extLst>
                  <a:ext uri="{0D108BD9-81ED-4DB2-BD59-A6C34878D82A}">
                    <a16:rowId xmlns:a16="http://schemas.microsoft.com/office/drawing/2014/main" val="302499826"/>
                  </a:ext>
                </a:extLst>
              </a:tr>
              <a:tr h="370840">
                <a:tc rowSpan="3">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effectLst/>
                        </a:rPr>
                        <a:t>(O1.) General objective is to provide target HEIs with innovative pedagogical methods, based on the findings of recent scientific research (Kaushik, 2016; </a:t>
                      </a:r>
                      <a:r>
                        <a:rPr lang="en-US" sz="1400" dirty="0" err="1" smtClean="0">
                          <a:effectLst/>
                        </a:rPr>
                        <a:t>Melero</a:t>
                      </a:r>
                      <a:r>
                        <a:rPr lang="en-US" sz="1400" dirty="0" smtClean="0">
                          <a:effectLst/>
                        </a:rPr>
                        <a:t>, Leo in Blat, 2012; </a:t>
                      </a:r>
                      <a:r>
                        <a:rPr lang="en-US" sz="1400" dirty="0" err="1" smtClean="0">
                          <a:effectLst/>
                        </a:rPr>
                        <a:t>Nicolaides</a:t>
                      </a:r>
                      <a:r>
                        <a:rPr lang="en-US" sz="1400" dirty="0" smtClean="0">
                          <a:effectLst/>
                        </a:rPr>
                        <a:t>, 2012), supportive technologies and knowledge needed to use them in their environments for all students, with the focus on students with special needs.</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400" dirty="0" smtClean="0">
                          <a:effectLst/>
                        </a:rPr>
                        <a:t>(I1.) Number of different innovative pedagogical approaches introduced into each of the target HEIs; Target value (TV): at least two (2) different pilot experiments per HEI;</a:t>
                      </a:r>
                      <a:endParaRPr lang="en-US" sz="1400" dirty="0" smtClean="0">
                        <a:effectLst/>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400" dirty="0" smtClean="0">
                          <a:effectLst/>
                        </a:rPr>
                        <a:t>(I1.) information from e-learning content within virtual learning environments, used for pilot experiments;</a:t>
                      </a:r>
                      <a:endParaRPr lang="en-US" sz="1400" dirty="0" smtClean="0">
                        <a:effectLst/>
                      </a:endParaRPr>
                    </a:p>
                  </a:txBody>
                  <a:tcPr/>
                </a:tc>
                <a:extLst>
                  <a:ext uri="{0D108BD9-81ED-4DB2-BD59-A6C34878D82A}">
                    <a16:rowId xmlns:a16="http://schemas.microsoft.com/office/drawing/2014/main" val="893872316"/>
                  </a:ext>
                </a:extLst>
              </a:tr>
              <a:tr h="370840">
                <a:tc v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smtClean="0">
                        <a:effectLst/>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400" dirty="0" smtClean="0">
                          <a:effectLst/>
                        </a:rPr>
                        <a:t>(I2.) Number of trainings performed for each HEI; TV: 6 training days per participant (trainee) per HEI;</a:t>
                      </a:r>
                      <a:endParaRPr lang="en-US" sz="1400" dirty="0" smtClean="0">
                        <a:effectLst/>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400" dirty="0" smtClean="0">
                          <a:effectLst/>
                        </a:rPr>
                        <a:t>(I2.) data about performed trainings, from project activities performance;</a:t>
                      </a:r>
                      <a:endParaRPr lang="en-US" sz="1400" dirty="0" smtClean="0">
                        <a:effectLst/>
                      </a:endParaRPr>
                    </a:p>
                  </a:txBody>
                  <a:tcPr/>
                </a:tc>
                <a:extLst>
                  <a:ext uri="{0D108BD9-81ED-4DB2-BD59-A6C34878D82A}">
                    <a16:rowId xmlns:a16="http://schemas.microsoft.com/office/drawing/2014/main" val="4105538109"/>
                  </a:ext>
                </a:extLst>
              </a:tr>
              <a:tr h="370840">
                <a:tc v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smtClean="0">
                        <a:effectLst/>
                        <a:latin typeface="Symbol" panose="05050102010706020507" pitchFamily="18" charset="2"/>
                        <a:ea typeface="Times New Roman" panose="02020603050405020304" pitchFamily="18" charset="0"/>
                        <a:cs typeface="Times New Roman" panose="02020603050405020304" pitchFamily="18"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400" dirty="0" smtClean="0">
                          <a:effectLst/>
                        </a:rPr>
                        <a:t>(I3.) Number of students with special needs involved in the project activities; TV: 6 per HEI;</a:t>
                      </a:r>
                      <a:endParaRPr lang="en-US" sz="1400" dirty="0" smtClean="0">
                        <a:effectLst/>
                        <a:latin typeface="Symbol" panose="05050102010706020507" pitchFamily="18" charset="2"/>
                        <a:ea typeface="Times New Roman" panose="02020603050405020304" pitchFamily="18" charset="0"/>
                        <a:cs typeface="Times New Roman" panose="02020603050405020304" pitchFamily="18"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400" dirty="0" smtClean="0">
                          <a:effectLst/>
                        </a:rPr>
                        <a:t>(I3.) access data about students from used virtual learning applications, derived from the project;</a:t>
                      </a:r>
                      <a:endParaRPr lang="en-US" sz="1400" dirty="0" smtClean="0">
                        <a:effectLst/>
                        <a:latin typeface="Symbol" panose="05050102010706020507" pitchFamily="18" charset="2"/>
                        <a:ea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2206388465"/>
                  </a:ext>
                </a:extLst>
              </a:tr>
            </a:tbl>
          </a:graphicData>
        </a:graphic>
      </p:graphicFrame>
    </p:spTree>
    <p:extLst>
      <p:ext uri="{BB962C8B-B14F-4D97-AF65-F5344CB8AC3E}">
        <p14:creationId xmlns:p14="http://schemas.microsoft.com/office/powerpoint/2010/main" val="3110790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Indicators of progress of the </a:t>
            </a:r>
            <a:r>
              <a:rPr lang="en-US" dirty="0" smtClean="0"/>
              <a:t>specific objective/s</a:t>
            </a:r>
            <a:endParaRPr lang="en-US" dirty="0"/>
          </a:p>
        </p:txBody>
      </p:sp>
      <p:graphicFrame>
        <p:nvGraphicFramePr>
          <p:cNvPr id="5" name="Table 4"/>
          <p:cNvGraphicFramePr>
            <a:graphicFrameLocks noGrp="1"/>
          </p:cNvGraphicFramePr>
          <p:nvPr>
            <p:extLst>
              <p:ext uri="{D42A27DB-BD31-4B8C-83A1-F6EECF244321}">
                <p14:modId xmlns:p14="http://schemas.microsoft.com/office/powerpoint/2010/main" val="3674507480"/>
              </p:ext>
            </p:extLst>
          </p:nvPr>
        </p:nvGraphicFramePr>
        <p:xfrm>
          <a:off x="1105591" y="2499360"/>
          <a:ext cx="9312102" cy="3794760"/>
        </p:xfrm>
        <a:graphic>
          <a:graphicData uri="http://schemas.openxmlformats.org/drawingml/2006/table">
            <a:tbl>
              <a:tblPr firstRow="1" bandRow="1">
                <a:tableStyleId>{5C22544A-7EE6-4342-B048-85BDC9FD1C3A}</a:tableStyleId>
              </a:tblPr>
              <a:tblGrid>
                <a:gridCol w="3104034">
                  <a:extLst>
                    <a:ext uri="{9D8B030D-6E8A-4147-A177-3AD203B41FA5}">
                      <a16:colId xmlns:a16="http://schemas.microsoft.com/office/drawing/2014/main" val="3679155440"/>
                    </a:ext>
                  </a:extLst>
                </a:gridCol>
                <a:gridCol w="3104034">
                  <a:extLst>
                    <a:ext uri="{9D8B030D-6E8A-4147-A177-3AD203B41FA5}">
                      <a16:colId xmlns:a16="http://schemas.microsoft.com/office/drawing/2014/main" val="2026574634"/>
                    </a:ext>
                  </a:extLst>
                </a:gridCol>
                <a:gridCol w="3104034">
                  <a:extLst>
                    <a:ext uri="{9D8B030D-6E8A-4147-A177-3AD203B41FA5}">
                      <a16:colId xmlns:a16="http://schemas.microsoft.com/office/drawing/2014/main" val="3824750681"/>
                    </a:ext>
                  </a:extLst>
                </a:gridCol>
              </a:tblGrid>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smtClean="0">
                          <a:effectLst/>
                        </a:rPr>
                        <a:t>Specific Project objective/s</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800" dirty="0" smtClean="0">
                          <a:effectLst/>
                        </a:rPr>
                        <a:t>Indicators of progress:</a:t>
                      </a:r>
                      <a:endParaRPr lang="en-US" sz="1800" dirty="0" smtClean="0">
                        <a:effectLst/>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100" dirty="0" smtClean="0">
                          <a:effectLst/>
                        </a:rPr>
                        <a:t>What are the quantitative and qualitative indicators showing whether and to what extent the project’s specific objectives are achieved?</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800" dirty="0" smtClean="0">
                          <a:effectLst/>
                        </a:rPr>
                        <a:t>How indicators will be measured:</a:t>
                      </a:r>
                      <a:endParaRPr lang="en-US" sz="1800" dirty="0" smtClean="0">
                        <a:effectLst/>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100" dirty="0" smtClean="0">
                          <a:effectLst/>
                        </a:rPr>
                        <a:t>What are the sources of information that exist and can be collected? </a:t>
                      </a:r>
                      <a:br>
                        <a:rPr lang="en-US" sz="1100" dirty="0" smtClean="0">
                          <a:effectLst/>
                        </a:rPr>
                      </a:br>
                      <a:r>
                        <a:rPr lang="en-GB" sz="1100" dirty="0" smtClean="0">
                          <a:effectLst/>
                        </a:rPr>
                        <a:t>What are the sources of information on these indicators?</a:t>
                      </a:r>
                      <a:endParaRPr lang="en-US" sz="1100" dirty="0" smtClean="0">
                        <a:effectLst/>
                      </a:endParaRPr>
                    </a:p>
                  </a:txBody>
                  <a:tcPr/>
                </a:tc>
                <a:extLst>
                  <a:ext uri="{0D108BD9-81ED-4DB2-BD59-A6C34878D82A}">
                    <a16:rowId xmlns:a16="http://schemas.microsoft.com/office/drawing/2014/main" val="302499826"/>
                  </a:ext>
                </a:extLst>
              </a:tr>
              <a:tr h="111252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effectLst/>
                        </a:rPr>
                        <a:t>(SO1.) Increase the percentage of the lectures (or contact hours between a pedagogue and a student, or credits, or learning goals achieved) performed with the use of ICT;</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effectLst/>
                        </a:rPr>
                        <a:t>(I4.) Related to SO1: Increase percentage from the base value; Base value: will be defined in the project WP1; Target value(TV): 10%;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effectLst/>
                        </a:rPr>
                        <a:t>(I4., I5.) base value from the management sources within target HEIs, TV will be collected from the pedagogues in target HEIs participating in the project;</a:t>
                      </a:r>
                    </a:p>
                  </a:txBody>
                  <a:tcPr/>
                </a:tc>
                <a:extLst>
                  <a:ext uri="{0D108BD9-81ED-4DB2-BD59-A6C34878D82A}">
                    <a16:rowId xmlns:a16="http://schemas.microsoft.com/office/drawing/2014/main" val="893872316"/>
                  </a:ext>
                </a:extLst>
              </a:tr>
              <a:tr h="111252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effectLst/>
                        </a:rPr>
                        <a:t>(SO2.) Increase the presence of students in lectures (remote or classroom) with the use of ICT;</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effectLst/>
                        </a:rPr>
                        <a:t>(I5.) Related to SO2: Increase percentage from the base value; Base value: will be defined in the project WP1; TV: 10%;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effectLst/>
                        </a:rPr>
                        <a:t>(I6.) from the administrative sources (student offices) in target HEIs</a:t>
                      </a:r>
                    </a:p>
                  </a:txBody>
                  <a:tcPr/>
                </a:tc>
                <a:extLst>
                  <a:ext uri="{0D108BD9-81ED-4DB2-BD59-A6C34878D82A}">
                    <a16:rowId xmlns:a16="http://schemas.microsoft.com/office/drawing/2014/main" val="2757273364"/>
                  </a:ext>
                </a:extLst>
              </a:tr>
            </a:tbl>
          </a:graphicData>
        </a:graphic>
      </p:graphicFrame>
    </p:spTree>
    <p:extLst>
      <p:ext uri="{BB962C8B-B14F-4D97-AF65-F5344CB8AC3E}">
        <p14:creationId xmlns:p14="http://schemas.microsoft.com/office/powerpoint/2010/main" val="180496102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60976" y="3459091"/>
            <a:ext cx="9613861" cy="946654"/>
          </a:xfrm>
        </p:spPr>
        <p:txBody>
          <a:bodyPr>
            <a:normAutofit/>
          </a:bodyPr>
          <a:lstStyle/>
          <a:p>
            <a:pPr marL="0" indent="0">
              <a:buNone/>
            </a:pPr>
            <a:r>
              <a:rPr lang="en-US" sz="4800" dirty="0" smtClean="0"/>
              <a:t>THANK YOU FOR YOUR ATTENTION</a:t>
            </a:r>
            <a:endParaRPr lang="en-US" sz="4800" dirty="0"/>
          </a:p>
        </p:txBody>
      </p:sp>
    </p:spTree>
    <p:extLst>
      <p:ext uri="{BB962C8B-B14F-4D97-AF65-F5344CB8AC3E}">
        <p14:creationId xmlns:p14="http://schemas.microsoft.com/office/powerpoint/2010/main" val="11288815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Aims and Objectives of the project</a:t>
            </a:r>
            <a:endParaRPr lang="en-US" dirty="0"/>
          </a:p>
        </p:txBody>
      </p:sp>
      <p:sp>
        <p:nvSpPr>
          <p:cNvPr id="4" name="Rectangle 1"/>
          <p:cNvSpPr>
            <a:spLocks noGrp="1" noChangeArrowheads="1"/>
          </p:cNvSpPr>
          <p:nvPr>
            <p:ph idx="1"/>
          </p:nvPr>
        </p:nvSpPr>
        <p:spPr bwMode="auto">
          <a:xfrm>
            <a:off x="109758" y="2210573"/>
            <a:ext cx="11893820" cy="440120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1800" b="0" i="0"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Arial" panose="020B0604020202020204" pitchFamily="34" charset="0"/>
              </a:rPr>
              <a:t>The overall objective of the project is to improve the teaching process at the Region 1 countries’ HEIs with a special emphasis on enabling the accessibility of the teaching process </a:t>
            </a:r>
            <a:r>
              <a:rPr kumimoji="0" lang="en-GB" altLang="en-US" sz="1800" b="0" i="0" u="none" strike="noStrike" cap="none" normalizeH="0" baseline="0" dirty="0" smtClean="0">
                <a:ln>
                  <a:noFill/>
                </a:ln>
                <a:solidFill>
                  <a:srgbClr val="FFFF00"/>
                </a:solidFill>
                <a:effectLst/>
                <a:latin typeface="Calibri" panose="020F0502020204030204" pitchFamily="34" charset="0"/>
                <a:ea typeface="Calibri" panose="020F0502020204030204" pitchFamily="34" charset="0"/>
                <a:cs typeface="Arial" panose="020B0604020202020204" pitchFamily="34" charset="0"/>
              </a:rPr>
              <a:t>particularly for students from vulnerable groups, for students from geographically and economically isolated areas and for other students that do not belong to the group of students with a special needs</a:t>
            </a:r>
            <a:r>
              <a:rPr kumimoji="0" lang="en-GB" altLang="en-US" sz="1800" b="0" i="0"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Arial" panose="020B0604020202020204" pitchFamily="34" charset="0"/>
              </a:rPr>
              <a:t>.</a:t>
            </a:r>
            <a:endParaRPr kumimoji="0" lang="en-US" altLang="en-US" sz="11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1800" b="0" i="0"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Arial" panose="020B0604020202020204" pitchFamily="34" charset="0"/>
              </a:rPr>
              <a:t>The specific objectives of this project include:</a:t>
            </a:r>
            <a:endParaRPr kumimoji="0" lang="en-US" altLang="en-US" sz="1100" b="0" i="0" u="none" strike="noStrike" cap="none" normalizeH="0" baseline="0" dirty="0" smtClean="0">
              <a:ln>
                <a:noFill/>
              </a:ln>
              <a:solidFill>
                <a:schemeClr val="tx1"/>
              </a:solidFill>
              <a:effectLst/>
            </a:endParaRPr>
          </a:p>
          <a:p>
            <a:pPr marL="457200" lvl="1" indent="0" eaLnBrk="0" fontAlgn="base" hangingPunct="0">
              <a:lnSpc>
                <a:spcPct val="100000"/>
              </a:lnSpc>
              <a:spcBef>
                <a:spcPct val="0"/>
              </a:spcBef>
              <a:spcAft>
                <a:spcPct val="0"/>
              </a:spcAft>
              <a:buFontTx/>
              <a:buNone/>
            </a:pPr>
            <a:r>
              <a:rPr kumimoji="0" lang="en-GB" altLang="en-US" sz="1400" b="0" i="0"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Arial" panose="020B0604020202020204" pitchFamily="34" charset="0"/>
              </a:rPr>
              <a:t>- realization of modern multimedia learning platforms,</a:t>
            </a:r>
            <a:endParaRPr kumimoji="0" lang="en-US" altLang="en-US" sz="1050" b="0" i="0" u="none" strike="noStrike" cap="none" normalizeH="0" baseline="0" dirty="0" smtClean="0">
              <a:ln>
                <a:noFill/>
              </a:ln>
              <a:solidFill>
                <a:schemeClr val="tx1"/>
              </a:solidFill>
              <a:effectLst/>
            </a:endParaRPr>
          </a:p>
          <a:p>
            <a:pPr marL="457200" lvl="1" indent="0" eaLnBrk="0" fontAlgn="base" hangingPunct="0">
              <a:lnSpc>
                <a:spcPct val="100000"/>
              </a:lnSpc>
              <a:spcBef>
                <a:spcPct val="0"/>
              </a:spcBef>
              <a:spcAft>
                <a:spcPct val="0"/>
              </a:spcAft>
              <a:buFontTx/>
              <a:buNone/>
            </a:pPr>
            <a:r>
              <a:rPr kumimoji="0" lang="en-GB" altLang="en-US" sz="1400" b="0" i="0"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Arial" panose="020B0604020202020204" pitchFamily="34" charset="0"/>
              </a:rPr>
              <a:t>- creating e-content for multimedia platforms,</a:t>
            </a:r>
            <a:endParaRPr kumimoji="0" lang="en-US" altLang="en-US" sz="1050" b="0" i="0" u="none" strike="noStrike" cap="none" normalizeH="0" baseline="0" dirty="0" smtClean="0">
              <a:ln>
                <a:noFill/>
              </a:ln>
              <a:solidFill>
                <a:schemeClr val="tx1"/>
              </a:solidFill>
              <a:effectLst/>
            </a:endParaRPr>
          </a:p>
          <a:p>
            <a:pPr marL="457200" lvl="1" indent="0" eaLnBrk="0" fontAlgn="base" hangingPunct="0">
              <a:lnSpc>
                <a:spcPct val="100000"/>
              </a:lnSpc>
              <a:spcBef>
                <a:spcPct val="0"/>
              </a:spcBef>
              <a:spcAft>
                <a:spcPct val="0"/>
              </a:spcAft>
              <a:buFontTx/>
              <a:buNone/>
            </a:pPr>
            <a:r>
              <a:rPr kumimoji="0" lang="en-GB" altLang="en-US" sz="1400" b="0" i="0"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Arial" panose="020B0604020202020204" pitchFamily="34" charset="0"/>
              </a:rPr>
              <a:t>- equipping the classrooms with modern ICT technology for teaching (smart classroom),</a:t>
            </a:r>
            <a:endParaRPr kumimoji="0" lang="en-US" altLang="en-US" sz="1050" b="0" i="0" u="none" strike="noStrike" cap="none" normalizeH="0" baseline="0" dirty="0" smtClean="0">
              <a:ln>
                <a:noFill/>
              </a:ln>
              <a:solidFill>
                <a:schemeClr val="tx1"/>
              </a:solidFill>
              <a:effectLst/>
            </a:endParaRPr>
          </a:p>
          <a:p>
            <a:pPr marL="457200" lvl="1" indent="0" eaLnBrk="0" fontAlgn="base" hangingPunct="0">
              <a:lnSpc>
                <a:spcPct val="100000"/>
              </a:lnSpc>
              <a:spcBef>
                <a:spcPct val="0"/>
              </a:spcBef>
              <a:spcAft>
                <a:spcPct val="0"/>
              </a:spcAft>
              <a:buFontTx/>
              <a:buNone/>
            </a:pPr>
            <a:r>
              <a:rPr kumimoji="0" lang="en-GB" altLang="en-US" sz="1400" b="0" i="0"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Arial" panose="020B0604020202020204" pitchFamily="34" charset="0"/>
              </a:rPr>
              <a:t>- developing new pedagogical approaches based on application of ICT technologies,</a:t>
            </a:r>
            <a:endParaRPr kumimoji="0" lang="en-US" altLang="en-US" sz="1050" b="0" i="0" u="none" strike="noStrike" cap="none" normalizeH="0" baseline="0" dirty="0" smtClean="0">
              <a:ln>
                <a:noFill/>
              </a:ln>
              <a:solidFill>
                <a:schemeClr val="tx1"/>
              </a:solidFill>
              <a:effectLst/>
            </a:endParaRPr>
          </a:p>
          <a:p>
            <a:pPr marL="457200" lvl="1" indent="0" eaLnBrk="0" fontAlgn="base" hangingPunct="0">
              <a:lnSpc>
                <a:spcPct val="100000"/>
              </a:lnSpc>
              <a:spcBef>
                <a:spcPct val="0"/>
              </a:spcBef>
              <a:spcAft>
                <a:spcPct val="0"/>
              </a:spcAft>
              <a:buFontTx/>
              <a:buNone/>
            </a:pPr>
            <a:r>
              <a:rPr kumimoji="0" lang="en-GB" altLang="en-US" sz="1400" b="0" i="0"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Arial" panose="020B0604020202020204" pitchFamily="34" charset="0"/>
              </a:rPr>
              <a:t>- training of teaching and technical staff to maintain and further develop learning platforms</a:t>
            </a:r>
            <a:r>
              <a:rPr kumimoji="0" lang="en-GB" altLang="en-US" sz="1050" b="0" i="0"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Arial" panose="020B0604020202020204" pitchFamily="34" charset="0"/>
              </a:rPr>
              <a:t>.</a:t>
            </a:r>
            <a:endParaRPr kumimoji="0" lang="en-US" altLang="en-US" sz="8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1800" b="0" i="0"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Arial" panose="020B0604020202020204" pitchFamily="34" charset="0"/>
              </a:rPr>
              <a:t>Each Partner country’s HEI would implement a state of the art multimedia learning platform and smart classroom. </a:t>
            </a:r>
            <a:r>
              <a:rPr kumimoji="0" lang="en-GB" altLang="en-US" sz="1800" b="1" i="0" u="none" strike="noStrike" cap="none" normalizeH="0" baseline="0" dirty="0" smtClean="0">
                <a:ln>
                  <a:noFill/>
                </a:ln>
                <a:solidFill>
                  <a:srgbClr val="FFC000"/>
                </a:solidFill>
                <a:effectLst/>
                <a:latin typeface="Calibri" panose="020F0502020204030204" pitchFamily="34" charset="0"/>
                <a:ea typeface="Calibri" panose="020F0502020204030204" pitchFamily="34" charset="0"/>
                <a:cs typeface="Arial" panose="020B0604020202020204" pitchFamily="34" charset="0"/>
              </a:rPr>
              <a:t>The realization of a multimedia learning platform for learning would include</a:t>
            </a:r>
            <a:r>
              <a:rPr kumimoji="0" lang="en-GB" altLang="en-US" sz="1800" b="0" i="0"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Arial" panose="020B0604020202020204" pitchFamily="34" charset="0"/>
              </a:rPr>
              <a:t>:</a:t>
            </a:r>
            <a:endParaRPr kumimoji="0" lang="en-US" altLang="en-US" sz="1100" b="0" i="0" u="none" strike="noStrike" cap="none" normalizeH="0" baseline="0" dirty="0" smtClean="0">
              <a:ln>
                <a:noFill/>
              </a:ln>
              <a:solidFill>
                <a:schemeClr val="tx1"/>
              </a:solidFill>
              <a:effectLst/>
            </a:endParaRPr>
          </a:p>
          <a:p>
            <a:pPr marL="457200" lvl="1" indent="0" eaLnBrk="0" fontAlgn="base" hangingPunct="0">
              <a:lnSpc>
                <a:spcPct val="100000"/>
              </a:lnSpc>
              <a:spcBef>
                <a:spcPct val="0"/>
              </a:spcBef>
              <a:spcAft>
                <a:spcPct val="0"/>
              </a:spcAft>
              <a:buFontTx/>
              <a:buNone/>
            </a:pPr>
            <a:r>
              <a:rPr kumimoji="0" lang="en-GB" altLang="en-US" sz="1050" b="0" i="0"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Arial" panose="020B0604020202020204" pitchFamily="34" charset="0"/>
              </a:rPr>
              <a:t>- </a:t>
            </a:r>
            <a:r>
              <a:rPr kumimoji="0" lang="en-GB" altLang="en-US" sz="1400" b="0" i="0"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Arial" panose="020B0604020202020204" pitchFamily="34" charset="0"/>
              </a:rPr>
              <a:t>availability of teaching material in electronic form and electronic library,</a:t>
            </a:r>
            <a:endParaRPr kumimoji="0" lang="en-US" altLang="en-US" sz="1050" b="0" i="0" u="none" strike="noStrike" cap="none" normalizeH="0" baseline="0" dirty="0" smtClean="0">
              <a:ln>
                <a:noFill/>
              </a:ln>
              <a:solidFill>
                <a:schemeClr val="tx1"/>
              </a:solidFill>
              <a:effectLst/>
            </a:endParaRPr>
          </a:p>
          <a:p>
            <a:pPr marL="457200" lvl="1" indent="0" eaLnBrk="0" fontAlgn="base" hangingPunct="0">
              <a:lnSpc>
                <a:spcPct val="100000"/>
              </a:lnSpc>
              <a:spcBef>
                <a:spcPct val="0"/>
              </a:spcBef>
              <a:spcAft>
                <a:spcPct val="0"/>
              </a:spcAft>
              <a:buFontTx/>
              <a:buNone/>
            </a:pPr>
            <a:r>
              <a:rPr kumimoji="0" lang="en-GB" altLang="en-US" sz="1400" b="0" i="0"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Arial" panose="020B0604020202020204" pitchFamily="34" charset="0"/>
              </a:rPr>
              <a:t>- video presentation of teaching and laboratory exercises,</a:t>
            </a:r>
            <a:endParaRPr kumimoji="0" lang="en-US" altLang="en-US" sz="1050" b="0" i="0" u="none" strike="noStrike" cap="none" normalizeH="0" baseline="0" dirty="0" smtClean="0">
              <a:ln>
                <a:noFill/>
              </a:ln>
              <a:solidFill>
                <a:schemeClr val="tx1"/>
              </a:solidFill>
              <a:effectLst/>
            </a:endParaRPr>
          </a:p>
          <a:p>
            <a:pPr marL="457200" lvl="1" indent="0" eaLnBrk="0" fontAlgn="base" hangingPunct="0">
              <a:lnSpc>
                <a:spcPct val="100000"/>
              </a:lnSpc>
              <a:spcBef>
                <a:spcPct val="0"/>
              </a:spcBef>
              <a:spcAft>
                <a:spcPct val="0"/>
              </a:spcAft>
              <a:buFontTx/>
              <a:buNone/>
            </a:pPr>
            <a:r>
              <a:rPr kumimoji="0" lang="en-GB" altLang="en-US" sz="1400" b="0" i="0"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Arial" panose="020B0604020202020204" pitchFamily="34" charset="0"/>
              </a:rPr>
              <a:t>- live-streaming of significant university scientific and educational events,</a:t>
            </a:r>
            <a:endParaRPr kumimoji="0" lang="en-US" altLang="en-US" sz="1050" b="0" i="0" u="none" strike="noStrike" cap="none" normalizeH="0" baseline="0" dirty="0" smtClean="0">
              <a:ln>
                <a:noFill/>
              </a:ln>
              <a:solidFill>
                <a:schemeClr val="tx1"/>
              </a:solidFill>
              <a:effectLst/>
            </a:endParaRPr>
          </a:p>
          <a:p>
            <a:pPr marL="457200" lvl="1" indent="0" eaLnBrk="0" fontAlgn="base" hangingPunct="0">
              <a:lnSpc>
                <a:spcPct val="100000"/>
              </a:lnSpc>
              <a:spcBef>
                <a:spcPct val="0"/>
              </a:spcBef>
              <a:spcAft>
                <a:spcPct val="0"/>
              </a:spcAft>
              <a:buFontTx/>
              <a:buNone/>
            </a:pPr>
            <a:r>
              <a:rPr kumimoji="0" lang="en-GB" altLang="en-US" sz="1400" b="0" i="0"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Arial" panose="020B0604020202020204" pitchFamily="34" charset="0"/>
              </a:rPr>
              <a:t>- integration of text, table, chart, image, sound, animation, hypertext, interactive content and complete software tools,</a:t>
            </a:r>
            <a:endParaRPr kumimoji="0" lang="en-US" altLang="en-US" sz="1050" b="0" i="0" u="none" strike="noStrike" cap="none" normalizeH="0" baseline="0" dirty="0" smtClean="0">
              <a:ln>
                <a:noFill/>
              </a:ln>
              <a:solidFill>
                <a:schemeClr val="tx1"/>
              </a:solidFill>
              <a:effectLst/>
            </a:endParaRPr>
          </a:p>
          <a:p>
            <a:pPr marL="457200" lvl="1" indent="0" eaLnBrk="0" fontAlgn="base" hangingPunct="0">
              <a:lnSpc>
                <a:spcPct val="100000"/>
              </a:lnSpc>
              <a:spcBef>
                <a:spcPct val="0"/>
              </a:spcBef>
              <a:spcAft>
                <a:spcPct val="0"/>
              </a:spcAft>
              <a:buFontTx/>
              <a:buNone/>
            </a:pPr>
            <a:r>
              <a:rPr kumimoji="0" lang="en-GB" altLang="en-US" sz="1400" b="0" i="0"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Arial" panose="020B0604020202020204" pitchFamily="34" charset="0"/>
              </a:rPr>
              <a:t>- student participation in lecturing and lab exercises from any location and at any time,</a:t>
            </a:r>
            <a:endParaRPr kumimoji="0" lang="en-US" altLang="en-US" sz="1050" b="0" i="0" u="none" strike="noStrike" cap="none" normalizeH="0" baseline="0" dirty="0" smtClean="0">
              <a:ln>
                <a:noFill/>
              </a:ln>
              <a:solidFill>
                <a:schemeClr val="tx1"/>
              </a:solidFill>
              <a:effectLst/>
            </a:endParaRPr>
          </a:p>
          <a:p>
            <a:pPr marL="457200" lvl="1" indent="0" eaLnBrk="0" fontAlgn="base" hangingPunct="0">
              <a:lnSpc>
                <a:spcPct val="100000"/>
              </a:lnSpc>
              <a:spcBef>
                <a:spcPct val="0"/>
              </a:spcBef>
              <a:spcAft>
                <a:spcPct val="0"/>
              </a:spcAft>
              <a:buFontTx/>
              <a:buNone/>
            </a:pPr>
            <a:r>
              <a:rPr kumimoji="0" lang="en-GB" altLang="en-US" sz="1400" b="0" i="0"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Arial" panose="020B0604020202020204" pitchFamily="34" charset="0"/>
              </a:rPr>
              <a:t>- teaching content adapted for disabled students (subtitling and speech synthesis).</a:t>
            </a:r>
            <a:endParaRPr kumimoji="0" lang="en-US" altLang="en-US" sz="1050" b="0" i="0" u="none" strike="noStrike" cap="none" normalizeH="0" baseline="0" dirty="0" smtClean="0">
              <a:ln>
                <a:noFill/>
              </a:ln>
              <a:solidFill>
                <a:schemeClr val="tx1"/>
              </a:solidFill>
              <a:effectLst/>
            </a:endParaRPr>
          </a:p>
        </p:txBody>
      </p:sp>
    </p:spTree>
    <p:extLst>
      <p:ext uri="{BB962C8B-B14F-4D97-AF65-F5344CB8AC3E}">
        <p14:creationId xmlns:p14="http://schemas.microsoft.com/office/powerpoint/2010/main" val="39518582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Aims and Objectives of the project</a:t>
            </a:r>
          </a:p>
        </p:txBody>
      </p:sp>
      <p:sp>
        <p:nvSpPr>
          <p:cNvPr id="3" name="Content Placeholder 2"/>
          <p:cNvSpPr>
            <a:spLocks noGrp="1"/>
          </p:cNvSpPr>
          <p:nvPr>
            <p:ph idx="1"/>
          </p:nvPr>
        </p:nvSpPr>
        <p:spPr>
          <a:xfrm>
            <a:off x="124692" y="2153992"/>
            <a:ext cx="11970328" cy="4704007"/>
          </a:xfrm>
        </p:spPr>
        <p:txBody>
          <a:bodyPr>
            <a:noAutofit/>
          </a:bodyPr>
          <a:lstStyle/>
          <a:p>
            <a:pPr marL="0" lvl="0" indent="0" eaLnBrk="0" fontAlgn="base" hangingPunct="0">
              <a:lnSpc>
                <a:spcPct val="100000"/>
              </a:lnSpc>
              <a:spcBef>
                <a:spcPct val="0"/>
              </a:spcBef>
              <a:spcAft>
                <a:spcPct val="0"/>
              </a:spcAft>
              <a:buNone/>
            </a:pPr>
            <a:r>
              <a:rPr lang="en-GB" altLang="en-US" b="1" dirty="0">
                <a:solidFill>
                  <a:srgbClr val="FFC000"/>
                </a:solidFill>
                <a:latin typeface="Calibri" panose="020F0502020204030204" pitchFamily="34" charset="0"/>
                <a:ea typeface="Calibri" panose="020F0502020204030204" pitchFamily="34" charset="0"/>
                <a:cs typeface="Arial" panose="020B0604020202020204" pitchFamily="34" charset="0"/>
              </a:rPr>
              <a:t>A smart classroom for teaching would mean:</a:t>
            </a:r>
            <a:endParaRPr lang="en-US" altLang="en-US" sz="1200" b="1" dirty="0">
              <a:solidFill>
                <a:srgbClr val="FFC000"/>
              </a:solidFill>
            </a:endParaRPr>
          </a:p>
          <a:p>
            <a:pPr marL="457200" lvl="1" indent="0" eaLnBrk="0" fontAlgn="base" hangingPunct="0">
              <a:lnSpc>
                <a:spcPct val="100000"/>
              </a:lnSpc>
              <a:spcBef>
                <a:spcPct val="0"/>
              </a:spcBef>
              <a:spcAft>
                <a:spcPct val="0"/>
              </a:spcAft>
              <a:buNone/>
            </a:pPr>
            <a:r>
              <a:rPr lang="en-GB" altLang="en-US" sz="1100" dirty="0">
                <a:latin typeface="Calibri" panose="020F0502020204030204" pitchFamily="34" charset="0"/>
                <a:ea typeface="Calibri" panose="020F0502020204030204" pitchFamily="34" charset="0"/>
                <a:cs typeface="Arial" panose="020B0604020202020204" pitchFamily="34" charset="0"/>
              </a:rPr>
              <a:t>- </a:t>
            </a:r>
            <a:r>
              <a:rPr lang="en-GB" altLang="en-US" sz="1600" dirty="0">
                <a:latin typeface="Calibri" panose="020F0502020204030204" pitchFamily="34" charset="0"/>
                <a:ea typeface="Calibri" panose="020F0502020204030204" pitchFamily="34" charset="0"/>
                <a:cs typeface="Arial" panose="020B0604020202020204" pitchFamily="34" charset="0"/>
              </a:rPr>
              <a:t>a modern equipped classroom with modern technologies applied in e-education: smart educational environments, Internet intelligent devices, a virtual learning environment, virtual reality technologies, mobile technologies, etc.,</a:t>
            </a:r>
            <a:endParaRPr lang="en-US" altLang="en-US" sz="900" dirty="0"/>
          </a:p>
          <a:p>
            <a:pPr marL="457200" lvl="1" indent="0" eaLnBrk="0" fontAlgn="base" hangingPunct="0">
              <a:lnSpc>
                <a:spcPct val="100000"/>
              </a:lnSpc>
              <a:spcBef>
                <a:spcPct val="0"/>
              </a:spcBef>
              <a:spcAft>
                <a:spcPct val="0"/>
              </a:spcAft>
              <a:buNone/>
            </a:pPr>
            <a:r>
              <a:rPr lang="en-GB" altLang="en-US" sz="1600" dirty="0">
                <a:latin typeface="Calibri" panose="020F0502020204030204" pitchFamily="34" charset="0"/>
                <a:ea typeface="Calibri" panose="020F0502020204030204" pitchFamily="34" charset="0"/>
                <a:cs typeface="Arial" panose="020B0604020202020204" pitchFamily="34" charset="0"/>
              </a:rPr>
              <a:t>- the possibility of interactive participation of students in the realization of classes,</a:t>
            </a:r>
            <a:endParaRPr lang="en-US" altLang="en-US" sz="900" dirty="0"/>
          </a:p>
          <a:p>
            <a:pPr marL="457200" lvl="1" indent="0" eaLnBrk="0" fontAlgn="base" hangingPunct="0">
              <a:lnSpc>
                <a:spcPct val="100000"/>
              </a:lnSpc>
              <a:spcBef>
                <a:spcPct val="0"/>
              </a:spcBef>
              <a:spcAft>
                <a:spcPct val="0"/>
              </a:spcAft>
              <a:buNone/>
            </a:pPr>
            <a:r>
              <a:rPr lang="en-GB" altLang="en-US" sz="1600" dirty="0">
                <a:latin typeface="Calibri" panose="020F0502020204030204" pitchFamily="34" charset="0"/>
                <a:ea typeface="Calibri" panose="020F0502020204030204" pitchFamily="34" charset="0"/>
                <a:cs typeface="Arial" panose="020B0604020202020204" pitchFamily="34" charset="0"/>
              </a:rPr>
              <a:t>- the ability to attend classes for students with special needs (subtitling and speech synthesis),</a:t>
            </a:r>
            <a:endParaRPr lang="en-US" altLang="en-US" sz="900" dirty="0"/>
          </a:p>
          <a:p>
            <a:pPr marL="457200" lvl="1" indent="0" eaLnBrk="0" fontAlgn="base" hangingPunct="0">
              <a:lnSpc>
                <a:spcPct val="100000"/>
              </a:lnSpc>
              <a:spcBef>
                <a:spcPct val="0"/>
              </a:spcBef>
              <a:spcAft>
                <a:spcPct val="0"/>
              </a:spcAft>
              <a:buNone/>
            </a:pPr>
            <a:r>
              <a:rPr lang="en-GB" altLang="en-US" sz="1600" dirty="0">
                <a:latin typeface="Calibri" panose="020F0502020204030204" pitchFamily="34" charset="0"/>
                <a:ea typeface="Calibri" panose="020F0502020204030204" pitchFamily="34" charset="0"/>
                <a:cs typeface="Arial" panose="020B0604020202020204" pitchFamily="34" charset="0"/>
              </a:rPr>
              <a:t>- individual adaptation of teaching content to students,</a:t>
            </a:r>
            <a:endParaRPr lang="en-US" altLang="en-US" sz="900" dirty="0"/>
          </a:p>
          <a:p>
            <a:pPr marL="457200" lvl="1" indent="0" eaLnBrk="0" fontAlgn="base" hangingPunct="0">
              <a:lnSpc>
                <a:spcPct val="100000"/>
              </a:lnSpc>
              <a:spcBef>
                <a:spcPct val="0"/>
              </a:spcBef>
              <a:spcAft>
                <a:spcPct val="0"/>
              </a:spcAft>
              <a:buNone/>
            </a:pPr>
            <a:r>
              <a:rPr lang="en-GB" altLang="en-US" sz="1600" dirty="0" smtClean="0">
                <a:latin typeface="Calibri" panose="020F0502020204030204" pitchFamily="34" charset="0"/>
                <a:ea typeface="Calibri" panose="020F0502020204030204" pitchFamily="34" charset="0"/>
                <a:cs typeface="Arial" panose="020B0604020202020204" pitchFamily="34" charset="0"/>
              </a:rPr>
              <a:t>- Networking </a:t>
            </a:r>
            <a:r>
              <a:rPr lang="en-GB" altLang="en-US" sz="1600" dirty="0">
                <a:latin typeface="Calibri" panose="020F0502020204030204" pitchFamily="34" charset="0"/>
                <a:ea typeface="Calibri" panose="020F0502020204030204" pitchFamily="34" charset="0"/>
                <a:cs typeface="Arial" panose="020B0604020202020204" pitchFamily="34" charset="0"/>
              </a:rPr>
              <a:t>a smart classroom with other higher education institutions in the world</a:t>
            </a:r>
            <a:r>
              <a:rPr lang="en-GB" altLang="en-US" sz="1600" dirty="0" smtClean="0">
                <a:latin typeface="Calibri" panose="020F0502020204030204" pitchFamily="34" charset="0"/>
                <a:ea typeface="Calibri" panose="020F0502020204030204" pitchFamily="34" charset="0"/>
                <a:cs typeface="Arial" panose="020B0604020202020204" pitchFamily="34" charset="0"/>
              </a:rPr>
              <a:t>.</a:t>
            </a:r>
          </a:p>
          <a:p>
            <a:pPr lvl="1" eaLnBrk="0" fontAlgn="base" hangingPunct="0">
              <a:lnSpc>
                <a:spcPct val="100000"/>
              </a:lnSpc>
              <a:spcBef>
                <a:spcPct val="0"/>
              </a:spcBef>
              <a:spcAft>
                <a:spcPct val="0"/>
              </a:spcAft>
              <a:buFontTx/>
              <a:buChar char="-"/>
            </a:pPr>
            <a:endParaRPr lang="en-US" altLang="en-US" sz="600" dirty="0"/>
          </a:p>
          <a:p>
            <a:pPr marL="0" lvl="0" indent="0" eaLnBrk="0" fontAlgn="base" hangingPunct="0">
              <a:lnSpc>
                <a:spcPct val="100000"/>
              </a:lnSpc>
              <a:spcBef>
                <a:spcPct val="0"/>
              </a:spcBef>
              <a:spcAft>
                <a:spcPct val="0"/>
              </a:spcAft>
              <a:buNone/>
            </a:pPr>
            <a:r>
              <a:rPr lang="en-GB" altLang="en-US" sz="2000" dirty="0">
                <a:latin typeface="Calibri" panose="020F0502020204030204" pitchFamily="34" charset="0"/>
                <a:ea typeface="Calibri" panose="020F0502020204030204" pitchFamily="34" charset="0"/>
                <a:cs typeface="Arial" panose="020B0604020202020204" pitchFamily="34" charset="0"/>
              </a:rPr>
              <a:t>The hardware equipment that would be implemented in a smart classroom would include: networked computers (tablets, notebooks, ...), wired and wireless network infrastructure, projector, interactive board, airliner board, audio equipment (microphones, speakers, headphones), TV device and DVD player, cameras, VR glasses, videoconferencing equipment, etc. For all stated HEI branches (in Kosovo*, Montenegro and B&amp;H) the broadband internet is accessible for a cheap price. The equipment in the classroom would allow streaming lectures on the multimedia platform. Each HEI would define the concept of their smart classroom in accordance with their needs and in accordance with already existing e-learning platforms. A smart classroom would be equipped with a classroom management software that allows interaction between teachers and students during teaching and student supervision by teachers. Generally, the role of a smart classroom can be divided into two.</a:t>
            </a:r>
            <a:endParaRPr lang="en-US" altLang="en-US" sz="1100" dirty="0"/>
          </a:p>
          <a:p>
            <a:pPr marL="0" lvl="0" indent="0" eaLnBrk="0" fontAlgn="base" hangingPunct="0">
              <a:lnSpc>
                <a:spcPct val="100000"/>
              </a:lnSpc>
              <a:spcBef>
                <a:spcPct val="0"/>
              </a:spcBef>
              <a:spcAft>
                <a:spcPct val="0"/>
              </a:spcAft>
              <a:buNone/>
            </a:pPr>
            <a:endParaRPr lang="en-US" sz="1200" dirty="0"/>
          </a:p>
        </p:txBody>
      </p:sp>
    </p:spTree>
    <p:extLst>
      <p:ext uri="{BB962C8B-B14F-4D97-AF65-F5344CB8AC3E}">
        <p14:creationId xmlns:p14="http://schemas.microsoft.com/office/powerpoint/2010/main" val="39791160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Aims and Objectives of the project</a:t>
            </a:r>
          </a:p>
        </p:txBody>
      </p:sp>
      <p:sp>
        <p:nvSpPr>
          <p:cNvPr id="3" name="Content Placeholder 2"/>
          <p:cNvSpPr>
            <a:spLocks noGrp="1"/>
          </p:cNvSpPr>
          <p:nvPr>
            <p:ph idx="1"/>
          </p:nvPr>
        </p:nvSpPr>
        <p:spPr>
          <a:xfrm>
            <a:off x="539004" y="2345184"/>
            <a:ext cx="11040624" cy="4221869"/>
          </a:xfrm>
        </p:spPr>
        <p:txBody>
          <a:bodyPr>
            <a:normAutofit fontScale="85000" lnSpcReduction="10000"/>
          </a:bodyPr>
          <a:lstStyle/>
          <a:p>
            <a:pPr marL="0" lvl="0" indent="0" eaLnBrk="0" fontAlgn="base" hangingPunct="0">
              <a:lnSpc>
                <a:spcPct val="100000"/>
              </a:lnSpc>
              <a:spcBef>
                <a:spcPct val="0"/>
              </a:spcBef>
              <a:spcAft>
                <a:spcPct val="0"/>
              </a:spcAft>
              <a:buNone/>
            </a:pPr>
            <a:r>
              <a:rPr lang="en-GB" altLang="en-US" b="1" dirty="0">
                <a:solidFill>
                  <a:srgbClr val="FFFF00"/>
                </a:solidFill>
                <a:latin typeface="Calibri" panose="020F0502020204030204" pitchFamily="34" charset="0"/>
                <a:ea typeface="Calibri" panose="020F0502020204030204" pitchFamily="34" charset="0"/>
                <a:cs typeface="Arial" panose="020B0604020202020204" pitchFamily="34" charset="0"/>
              </a:rPr>
              <a:t>The first role</a:t>
            </a:r>
            <a:r>
              <a:rPr lang="en-GB" altLang="en-US" dirty="0">
                <a:latin typeface="Calibri" panose="020F0502020204030204" pitchFamily="34" charset="0"/>
                <a:ea typeface="Calibri" panose="020F0502020204030204" pitchFamily="34" charset="0"/>
                <a:cs typeface="Arial" panose="020B0604020202020204" pitchFamily="34" charset="0"/>
              </a:rPr>
              <a:t> is its use for teaching by using teaching methods based on modern ICT for students already located in the classroom</a:t>
            </a:r>
            <a:r>
              <a:rPr lang="en-GB" altLang="en-US" dirty="0" smtClean="0">
                <a:latin typeface="Calibri" panose="020F0502020204030204" pitchFamily="34" charset="0"/>
                <a:ea typeface="Calibri" panose="020F0502020204030204" pitchFamily="34" charset="0"/>
                <a:cs typeface="Arial" panose="020B0604020202020204" pitchFamily="34" charset="0"/>
              </a:rPr>
              <a:t>.</a:t>
            </a:r>
          </a:p>
          <a:p>
            <a:pPr marL="0" lvl="0" indent="0" eaLnBrk="0" fontAlgn="base" hangingPunct="0">
              <a:lnSpc>
                <a:spcPct val="100000"/>
              </a:lnSpc>
              <a:spcBef>
                <a:spcPct val="0"/>
              </a:spcBef>
              <a:spcAft>
                <a:spcPct val="0"/>
              </a:spcAft>
              <a:buNone/>
            </a:pPr>
            <a:endParaRPr lang="en-US" altLang="en-US" sz="1200" dirty="0"/>
          </a:p>
          <a:p>
            <a:pPr marL="0" lvl="0" indent="0" eaLnBrk="0" fontAlgn="base" hangingPunct="0">
              <a:lnSpc>
                <a:spcPct val="100000"/>
              </a:lnSpc>
              <a:spcBef>
                <a:spcPct val="0"/>
              </a:spcBef>
              <a:spcAft>
                <a:spcPct val="0"/>
              </a:spcAft>
              <a:buNone/>
            </a:pPr>
            <a:r>
              <a:rPr lang="en-GB" altLang="en-US" b="1" dirty="0">
                <a:solidFill>
                  <a:srgbClr val="FFFF00"/>
                </a:solidFill>
                <a:latin typeface="Calibri" panose="020F0502020204030204" pitchFamily="34" charset="0"/>
                <a:ea typeface="Calibri" panose="020F0502020204030204" pitchFamily="34" charset="0"/>
                <a:cs typeface="Arial" panose="020B0604020202020204" pitchFamily="34" charset="0"/>
              </a:rPr>
              <a:t>The second role</a:t>
            </a:r>
            <a:r>
              <a:rPr lang="en-GB" altLang="en-US" dirty="0">
                <a:latin typeface="Calibri" panose="020F0502020204030204" pitchFamily="34" charset="0"/>
                <a:ea typeface="Calibri" panose="020F0502020204030204" pitchFamily="34" charset="0"/>
                <a:cs typeface="Arial" panose="020B0604020202020204" pitchFamily="34" charset="0"/>
              </a:rPr>
              <a:t> is to provide virtual participation in the teaching process for students who are not directly in the same classroom as a teacher. Namely, students (from home or in remote unit classrooms) can use the streaming to attend the teaching, and through classroom management software can interactively participate in teaching in the same manner as students who are located in classroom with a professor. Depending on the interests of teachers and students of the HEI that uses a smart classroom, the teaching process from a single HEI can also be distributed to students belonging to a partner’s HEI</a:t>
            </a:r>
            <a:r>
              <a:rPr lang="en-GB" altLang="en-US" dirty="0" smtClean="0">
                <a:latin typeface="Calibri" panose="020F0502020204030204" pitchFamily="34" charset="0"/>
                <a:ea typeface="Calibri" panose="020F0502020204030204" pitchFamily="34" charset="0"/>
                <a:cs typeface="Arial" panose="020B0604020202020204" pitchFamily="34" charset="0"/>
              </a:rPr>
              <a:t>.</a:t>
            </a:r>
          </a:p>
          <a:p>
            <a:pPr marL="0" lvl="0" indent="0" eaLnBrk="0" fontAlgn="base" hangingPunct="0">
              <a:lnSpc>
                <a:spcPct val="100000"/>
              </a:lnSpc>
              <a:spcBef>
                <a:spcPct val="0"/>
              </a:spcBef>
              <a:spcAft>
                <a:spcPct val="0"/>
              </a:spcAft>
              <a:buNone/>
            </a:pPr>
            <a:endParaRPr lang="en-GB" altLang="en-US" dirty="0">
              <a:ea typeface="Calibri" panose="020F0502020204030204" pitchFamily="34" charset="0"/>
              <a:cs typeface="Arial" panose="020B0604020202020204" pitchFamily="34" charset="0"/>
            </a:endParaRPr>
          </a:p>
          <a:p>
            <a:pPr marL="0" lvl="0" indent="0" eaLnBrk="0" fontAlgn="base" hangingPunct="0">
              <a:lnSpc>
                <a:spcPct val="100000"/>
              </a:lnSpc>
              <a:spcBef>
                <a:spcPct val="0"/>
              </a:spcBef>
              <a:spcAft>
                <a:spcPct val="0"/>
              </a:spcAft>
              <a:buNone/>
            </a:pPr>
            <a:r>
              <a:rPr lang="en-GB" altLang="en-US" dirty="0">
                <a:latin typeface="Arial" panose="020B0604020202020204" pitchFamily="34" charset="0"/>
                <a:ea typeface="Calibri" panose="020F0502020204030204" pitchFamily="34" charset="0"/>
                <a:cs typeface="Arial" panose="020B0604020202020204" pitchFamily="34" charset="0"/>
              </a:rPr>
              <a:t>These goals will be realized with the support of experts from EU partner institutions that will provide teaching and professional support in the realization of project activities. Also, the knowledge of academic staff from Partner countries’ HEIs will be exploited. Necessary equipment for the realization of the aforementioned goals will be procured from the budget of the project envisaged for this purpose</a:t>
            </a:r>
            <a:endParaRPr lang="en-US" dirty="0"/>
          </a:p>
        </p:txBody>
      </p:sp>
    </p:spTree>
    <p:extLst>
      <p:ext uri="{BB962C8B-B14F-4D97-AF65-F5344CB8AC3E}">
        <p14:creationId xmlns:p14="http://schemas.microsoft.com/office/powerpoint/2010/main" val="9205919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Working Packages</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282650757"/>
              </p:ext>
            </p:extLst>
          </p:nvPr>
        </p:nvGraphicFramePr>
        <p:xfrm>
          <a:off x="680321" y="2727498"/>
          <a:ext cx="9693246" cy="3337560"/>
        </p:xfrm>
        <a:graphic>
          <a:graphicData uri="http://schemas.openxmlformats.org/drawingml/2006/table">
            <a:tbl>
              <a:tblPr firstRow="1" bandRow="1">
                <a:tableStyleId>{5C22544A-7EE6-4342-B048-85BDC9FD1C3A}</a:tableStyleId>
              </a:tblPr>
              <a:tblGrid>
                <a:gridCol w="4213598">
                  <a:extLst>
                    <a:ext uri="{9D8B030D-6E8A-4147-A177-3AD203B41FA5}">
                      <a16:colId xmlns:a16="http://schemas.microsoft.com/office/drawing/2014/main" val="1507359232"/>
                    </a:ext>
                  </a:extLst>
                </a:gridCol>
                <a:gridCol w="5479648">
                  <a:extLst>
                    <a:ext uri="{9D8B030D-6E8A-4147-A177-3AD203B41FA5}">
                      <a16:colId xmlns:a16="http://schemas.microsoft.com/office/drawing/2014/main" val="441962356"/>
                    </a:ext>
                  </a:extLst>
                </a:gridCol>
              </a:tblGrid>
              <a:tr h="370840">
                <a:tc>
                  <a:txBody>
                    <a:bodyPr/>
                    <a:lstStyle/>
                    <a:p>
                      <a:r>
                        <a:rPr lang="en-US" dirty="0" smtClean="0"/>
                        <a:t>Working Packages Type</a:t>
                      </a:r>
                      <a:endParaRPr lang="en-US" dirty="0"/>
                    </a:p>
                  </a:txBody>
                  <a:tcPr/>
                </a:tc>
                <a:tc>
                  <a:txBody>
                    <a:bodyPr/>
                    <a:lstStyle/>
                    <a:p>
                      <a:r>
                        <a:rPr lang="en-US" dirty="0" smtClean="0"/>
                        <a:t>Working Package Name</a:t>
                      </a:r>
                      <a:endParaRPr lang="en-US" dirty="0"/>
                    </a:p>
                  </a:txBody>
                  <a:tcPr/>
                </a:tc>
                <a:extLst>
                  <a:ext uri="{0D108BD9-81ED-4DB2-BD59-A6C34878D82A}">
                    <a16:rowId xmlns:a16="http://schemas.microsoft.com/office/drawing/2014/main" val="2532181067"/>
                  </a:ext>
                </a:extLst>
              </a:tr>
              <a:tr h="370840">
                <a:tc>
                  <a:txBody>
                    <a:bodyPr/>
                    <a:lstStyle/>
                    <a:p>
                      <a:pPr marL="342900" indent="-342900">
                        <a:buAutoNum type="arabicPeriod"/>
                      </a:pPr>
                      <a:r>
                        <a:rPr lang="en-US" dirty="0" smtClean="0"/>
                        <a:t>PREPARATION</a:t>
                      </a:r>
                      <a:endParaRPr lang="en-US" dirty="0"/>
                    </a:p>
                  </a:txBody>
                  <a:tcPr/>
                </a:tc>
                <a:tc>
                  <a:txBody>
                    <a:bodyPr/>
                    <a:lstStyle/>
                    <a:p>
                      <a:r>
                        <a:rPr lang="en-GB" b="1" dirty="0" smtClean="0"/>
                        <a:t>Analyses and study visits</a:t>
                      </a:r>
                      <a:endParaRPr lang="en-US" dirty="0"/>
                    </a:p>
                  </a:txBody>
                  <a:tcPr/>
                </a:tc>
                <a:extLst>
                  <a:ext uri="{0D108BD9-81ED-4DB2-BD59-A6C34878D82A}">
                    <a16:rowId xmlns:a16="http://schemas.microsoft.com/office/drawing/2014/main" val="741917948"/>
                  </a:ext>
                </a:extLst>
              </a:tr>
              <a:tr h="370840">
                <a:tc>
                  <a:txBody>
                    <a:bodyPr/>
                    <a:lstStyle/>
                    <a:p>
                      <a:r>
                        <a:rPr lang="en-US" dirty="0" smtClean="0"/>
                        <a:t>2. DEVELOPMENT</a:t>
                      </a:r>
                      <a:endParaRPr lang="en-US" dirty="0"/>
                    </a:p>
                  </a:txBody>
                  <a:tcPr/>
                </a:tc>
                <a:tc>
                  <a:txBody>
                    <a:bodyPr/>
                    <a:lstStyle/>
                    <a:p>
                      <a:r>
                        <a:rPr lang="en-GB" b="1" dirty="0" smtClean="0"/>
                        <a:t>Models Design</a:t>
                      </a:r>
                      <a:endParaRPr lang="en-US" dirty="0"/>
                    </a:p>
                  </a:txBody>
                  <a:tcPr/>
                </a:tc>
                <a:extLst>
                  <a:ext uri="{0D108BD9-81ED-4DB2-BD59-A6C34878D82A}">
                    <a16:rowId xmlns:a16="http://schemas.microsoft.com/office/drawing/2014/main" val="4278751103"/>
                  </a:ext>
                </a:extLst>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3. DEVELOPMENT</a:t>
                      </a:r>
                    </a:p>
                  </a:txBody>
                  <a:tcPr/>
                </a:tc>
                <a:tc>
                  <a:txBody>
                    <a:bodyPr/>
                    <a:lstStyle/>
                    <a:p>
                      <a:r>
                        <a:rPr lang="en-GB" b="1" dirty="0" smtClean="0"/>
                        <a:t>Infrastructure development</a:t>
                      </a:r>
                      <a:endParaRPr lang="en-US" dirty="0"/>
                    </a:p>
                  </a:txBody>
                  <a:tcPr/>
                </a:tc>
                <a:extLst>
                  <a:ext uri="{0D108BD9-81ED-4DB2-BD59-A6C34878D82A}">
                    <a16:rowId xmlns:a16="http://schemas.microsoft.com/office/drawing/2014/main" val="3108966743"/>
                  </a:ext>
                </a:extLst>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4. DEVELOPMENT</a:t>
                      </a:r>
                    </a:p>
                  </a:txBody>
                  <a:tcPr/>
                </a:tc>
                <a:tc>
                  <a:txBody>
                    <a:bodyPr/>
                    <a:lstStyle/>
                    <a:p>
                      <a:r>
                        <a:rPr lang="en-GB" b="1" dirty="0" smtClean="0"/>
                        <a:t>Implementation and teaching process</a:t>
                      </a:r>
                      <a:endParaRPr lang="en-US" dirty="0"/>
                    </a:p>
                  </a:txBody>
                  <a:tcPr/>
                </a:tc>
                <a:extLst>
                  <a:ext uri="{0D108BD9-81ED-4DB2-BD59-A6C34878D82A}">
                    <a16:rowId xmlns:a16="http://schemas.microsoft.com/office/drawing/2014/main" val="1487833177"/>
                  </a:ext>
                </a:extLst>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5. QUALITY PLAN </a:t>
                      </a:r>
                    </a:p>
                  </a:txBody>
                  <a:tcPr/>
                </a:tc>
                <a:tc>
                  <a:txBody>
                    <a:bodyPr/>
                    <a:lstStyle/>
                    <a:p>
                      <a:r>
                        <a:rPr lang="en-US" b="1" dirty="0" smtClean="0"/>
                        <a:t>Project Quality control and monitoring</a:t>
                      </a:r>
                      <a:endParaRPr lang="en-US" dirty="0"/>
                    </a:p>
                  </a:txBody>
                  <a:tcPr/>
                </a:tc>
                <a:extLst>
                  <a:ext uri="{0D108BD9-81ED-4DB2-BD59-A6C34878D82A}">
                    <a16:rowId xmlns:a16="http://schemas.microsoft.com/office/drawing/2014/main" val="3772735899"/>
                  </a:ext>
                </a:extLst>
              </a:tr>
              <a:tr h="370840">
                <a:tc>
                  <a:txBody>
                    <a:bodyPr/>
                    <a:lstStyle/>
                    <a:p>
                      <a:r>
                        <a:rPr lang="en-US" dirty="0" smtClean="0"/>
                        <a:t>6. DISSEMINATION &amp; EXPLOITATION </a:t>
                      </a:r>
                      <a:endParaRPr lang="en-US" dirty="0"/>
                    </a:p>
                  </a:txBody>
                  <a:tcPr/>
                </a:tc>
                <a:tc>
                  <a:txBody>
                    <a:bodyPr/>
                    <a:lstStyle/>
                    <a:p>
                      <a:r>
                        <a:rPr lang="en-US" b="1" dirty="0" smtClean="0"/>
                        <a:t>Dissemination</a:t>
                      </a:r>
                      <a:endParaRPr lang="en-US" b="1" dirty="0"/>
                    </a:p>
                  </a:txBody>
                  <a:tcPr/>
                </a:tc>
                <a:extLst>
                  <a:ext uri="{0D108BD9-81ED-4DB2-BD59-A6C34878D82A}">
                    <a16:rowId xmlns:a16="http://schemas.microsoft.com/office/drawing/2014/main" val="1533001194"/>
                  </a:ext>
                </a:extLst>
              </a:tr>
              <a:tr h="370840">
                <a:tc>
                  <a:txBody>
                    <a:bodyPr/>
                    <a:lstStyle/>
                    <a:p>
                      <a:r>
                        <a:rPr lang="en-US" dirty="0" smtClean="0"/>
                        <a:t>7. DISSEMINATION &amp; EXPLOITATION </a:t>
                      </a:r>
                      <a:endParaRPr lang="en-US" dirty="0"/>
                    </a:p>
                  </a:txBody>
                  <a:tcPr/>
                </a:tc>
                <a:tc>
                  <a:txBody>
                    <a:bodyPr/>
                    <a:lstStyle/>
                    <a:p>
                      <a:r>
                        <a:rPr lang="en-US" b="1" dirty="0" smtClean="0"/>
                        <a:t>Exploitations of results</a:t>
                      </a:r>
                      <a:endParaRPr lang="en-US" dirty="0"/>
                    </a:p>
                  </a:txBody>
                  <a:tcPr/>
                </a:tc>
                <a:extLst>
                  <a:ext uri="{0D108BD9-81ED-4DB2-BD59-A6C34878D82A}">
                    <a16:rowId xmlns:a16="http://schemas.microsoft.com/office/drawing/2014/main" val="3532138706"/>
                  </a:ext>
                </a:extLst>
              </a:tr>
              <a:tr h="370840">
                <a:tc>
                  <a:txBody>
                    <a:bodyPr/>
                    <a:lstStyle/>
                    <a:p>
                      <a:r>
                        <a:rPr lang="en-US" dirty="0" smtClean="0"/>
                        <a:t>8. MANAGEMENT</a:t>
                      </a:r>
                      <a:endParaRPr lang="en-US" dirty="0"/>
                    </a:p>
                  </a:txBody>
                  <a:tcPr/>
                </a:tc>
                <a:tc>
                  <a:txBody>
                    <a:bodyPr/>
                    <a:lstStyle/>
                    <a:p>
                      <a:r>
                        <a:rPr lang="en-US" b="1" dirty="0" smtClean="0"/>
                        <a:t>Project Management</a:t>
                      </a:r>
                      <a:endParaRPr lang="en-US" b="1" dirty="0"/>
                    </a:p>
                  </a:txBody>
                  <a:tcPr/>
                </a:tc>
                <a:extLst>
                  <a:ext uri="{0D108BD9-81ED-4DB2-BD59-A6C34878D82A}">
                    <a16:rowId xmlns:a16="http://schemas.microsoft.com/office/drawing/2014/main" val="3545660865"/>
                  </a:ext>
                </a:extLst>
              </a:tr>
            </a:tbl>
          </a:graphicData>
        </a:graphic>
      </p:graphicFrame>
    </p:spTree>
    <p:extLst>
      <p:ext uri="{BB962C8B-B14F-4D97-AF65-F5344CB8AC3E}">
        <p14:creationId xmlns:p14="http://schemas.microsoft.com/office/powerpoint/2010/main" val="292419576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WP1</a:t>
            </a:r>
            <a:r>
              <a:rPr lang="en-US" dirty="0" smtClean="0"/>
              <a:t> – </a:t>
            </a:r>
            <a:r>
              <a:rPr lang="en-GB" b="1" dirty="0"/>
              <a:t>PREPARATION </a:t>
            </a:r>
            <a:r>
              <a:rPr lang="en-GB" b="1" dirty="0" smtClean="0"/>
              <a:t/>
            </a:r>
            <a:br>
              <a:rPr lang="en-GB" b="1" dirty="0" smtClean="0"/>
            </a:br>
            <a:r>
              <a:rPr lang="en-GB" b="1" dirty="0" smtClean="0"/>
              <a:t>Analyses </a:t>
            </a:r>
            <a:r>
              <a:rPr lang="en-GB" b="1" dirty="0"/>
              <a:t>and study visits</a:t>
            </a:r>
            <a:endParaRPr lang="en-US" dirty="0"/>
          </a:p>
        </p:txBody>
      </p:sp>
      <p:graphicFrame>
        <p:nvGraphicFramePr>
          <p:cNvPr id="5" name="Table 4"/>
          <p:cNvGraphicFramePr>
            <a:graphicFrameLocks noGrp="1"/>
          </p:cNvGraphicFramePr>
          <p:nvPr>
            <p:extLst>
              <p:ext uri="{D42A27DB-BD31-4B8C-83A1-F6EECF244321}">
                <p14:modId xmlns:p14="http://schemas.microsoft.com/office/powerpoint/2010/main" val="2872985703"/>
              </p:ext>
            </p:extLst>
          </p:nvPr>
        </p:nvGraphicFramePr>
        <p:xfrm>
          <a:off x="10211723" y="2336801"/>
          <a:ext cx="1883295" cy="3304609"/>
        </p:xfrm>
        <a:graphic>
          <a:graphicData uri="http://schemas.openxmlformats.org/drawingml/2006/table">
            <a:tbl>
              <a:tblPr firstRow="1" bandRow="1">
                <a:tableStyleId>{F5AB1C69-6EDB-4FF4-983F-18BD219EF322}</a:tableStyleId>
              </a:tblPr>
              <a:tblGrid>
                <a:gridCol w="1883295">
                  <a:extLst>
                    <a:ext uri="{9D8B030D-6E8A-4147-A177-3AD203B41FA5}">
                      <a16:colId xmlns:a16="http://schemas.microsoft.com/office/drawing/2014/main" val="2428642761"/>
                    </a:ext>
                  </a:extLst>
                </a:gridCol>
              </a:tblGrid>
              <a:tr h="699453">
                <a:tc>
                  <a:txBody>
                    <a:bodyPr/>
                    <a:lstStyle/>
                    <a:p>
                      <a:r>
                        <a:rPr lang="en-US" dirty="0" smtClean="0"/>
                        <a:t>Deliverables + KPIs</a:t>
                      </a:r>
                      <a:endParaRPr lang="en-US" dirty="0"/>
                    </a:p>
                  </a:txBody>
                  <a:tcPr/>
                </a:tc>
                <a:extLst>
                  <a:ext uri="{0D108BD9-81ED-4DB2-BD59-A6C34878D82A}">
                    <a16:rowId xmlns:a16="http://schemas.microsoft.com/office/drawing/2014/main" val="2397480503"/>
                  </a:ext>
                </a:extLst>
              </a:tr>
              <a:tr h="684916">
                <a:tc>
                  <a:txBody>
                    <a:bodyPr/>
                    <a:lstStyle/>
                    <a:p>
                      <a:r>
                        <a:rPr lang="en-US" dirty="0" smtClean="0"/>
                        <a:t>1 Report from 4 EU institutions</a:t>
                      </a:r>
                      <a:endParaRPr lang="en-US" dirty="0"/>
                    </a:p>
                  </a:txBody>
                  <a:tcPr/>
                </a:tc>
                <a:extLst>
                  <a:ext uri="{0D108BD9-81ED-4DB2-BD59-A6C34878D82A}">
                    <a16:rowId xmlns:a16="http://schemas.microsoft.com/office/drawing/2014/main" val="2898280232"/>
                  </a:ext>
                </a:extLst>
              </a:tr>
              <a:tr h="622607">
                <a:tc>
                  <a:txBody>
                    <a:bodyPr/>
                    <a:lstStyle/>
                    <a:p>
                      <a:r>
                        <a:rPr lang="en-US" dirty="0" smtClean="0"/>
                        <a:t>1 Report from 6 WB institutions</a:t>
                      </a:r>
                      <a:endParaRPr lang="en-US" dirty="0"/>
                    </a:p>
                  </a:txBody>
                  <a:tcPr/>
                </a:tc>
                <a:extLst>
                  <a:ext uri="{0D108BD9-81ED-4DB2-BD59-A6C34878D82A}">
                    <a16:rowId xmlns:a16="http://schemas.microsoft.com/office/drawing/2014/main" val="556252807"/>
                  </a:ext>
                </a:extLst>
              </a:tr>
              <a:tr h="631303">
                <a:tc>
                  <a:txBody>
                    <a:bodyPr/>
                    <a:lstStyle/>
                    <a:p>
                      <a:r>
                        <a:rPr lang="en-US" dirty="0" smtClean="0"/>
                        <a:t>1 Comparative Report</a:t>
                      </a:r>
                      <a:endParaRPr lang="en-US" dirty="0"/>
                    </a:p>
                  </a:txBody>
                  <a:tcPr/>
                </a:tc>
                <a:extLst>
                  <a:ext uri="{0D108BD9-81ED-4DB2-BD59-A6C34878D82A}">
                    <a16:rowId xmlns:a16="http://schemas.microsoft.com/office/drawing/2014/main" val="2108473097"/>
                  </a:ext>
                </a:extLst>
              </a:tr>
              <a:tr h="622607">
                <a:tc>
                  <a:txBody>
                    <a:bodyPr/>
                    <a:lstStyle/>
                    <a:p>
                      <a:r>
                        <a:rPr lang="en-US" dirty="0" smtClean="0"/>
                        <a:t>1 Report from 4 study visits</a:t>
                      </a:r>
                      <a:endParaRPr lang="en-US" dirty="0"/>
                    </a:p>
                  </a:txBody>
                  <a:tcPr/>
                </a:tc>
                <a:extLst>
                  <a:ext uri="{0D108BD9-81ED-4DB2-BD59-A6C34878D82A}">
                    <a16:rowId xmlns:a16="http://schemas.microsoft.com/office/drawing/2014/main" val="2439372029"/>
                  </a:ext>
                </a:extLst>
              </a:tr>
            </a:tbl>
          </a:graphicData>
        </a:graphic>
      </p:graphicFrame>
      <p:sp>
        <p:nvSpPr>
          <p:cNvPr id="6" name="Content Placeholder 5"/>
          <p:cNvSpPr>
            <a:spLocks noGrp="1"/>
          </p:cNvSpPr>
          <p:nvPr>
            <p:ph idx="1"/>
          </p:nvPr>
        </p:nvSpPr>
        <p:spPr>
          <a:xfrm>
            <a:off x="282588" y="5689202"/>
            <a:ext cx="11812430" cy="1027482"/>
          </a:xfrm>
        </p:spPr>
        <p:txBody>
          <a:bodyPr>
            <a:normAutofit fontScale="77500" lnSpcReduction="20000"/>
          </a:bodyPr>
          <a:lstStyle/>
          <a:p>
            <a:pPr marL="0" indent="0">
              <a:buNone/>
            </a:pPr>
            <a:r>
              <a:rPr lang="en-US" dirty="0" smtClean="0"/>
              <a:t>WP Leader – CESIE</a:t>
            </a:r>
          </a:p>
          <a:p>
            <a:r>
              <a:rPr lang="en-US" dirty="0">
                <a:solidFill>
                  <a:srgbClr val="FFFF00"/>
                </a:solidFill>
              </a:rPr>
              <a:t>Special attention will be paid to the applications that will help vulnerable groups (people with disability and with economic and geographical obstacles) to attend lectures in an appropriate way for them</a:t>
            </a:r>
          </a:p>
        </p:txBody>
      </p:sp>
      <p:graphicFrame>
        <p:nvGraphicFramePr>
          <p:cNvPr id="7" name="Content Placeholder 3"/>
          <p:cNvGraphicFramePr>
            <a:graphicFrameLocks/>
          </p:cNvGraphicFramePr>
          <p:nvPr>
            <p:extLst>
              <p:ext uri="{D42A27DB-BD31-4B8C-83A1-F6EECF244321}">
                <p14:modId xmlns:p14="http://schemas.microsoft.com/office/powerpoint/2010/main" val="661805173"/>
              </p:ext>
            </p:extLst>
          </p:nvPr>
        </p:nvGraphicFramePr>
        <p:xfrm>
          <a:off x="282588" y="2336798"/>
          <a:ext cx="9717624" cy="3260890"/>
        </p:xfrm>
        <a:graphic>
          <a:graphicData uri="http://schemas.openxmlformats.org/drawingml/2006/table">
            <a:tbl>
              <a:tblPr firstRow="1" bandRow="1">
                <a:tableStyleId>{5C22544A-7EE6-4342-B048-85BDC9FD1C3A}</a:tableStyleId>
              </a:tblPr>
              <a:tblGrid>
                <a:gridCol w="6429781">
                  <a:extLst>
                    <a:ext uri="{9D8B030D-6E8A-4147-A177-3AD203B41FA5}">
                      <a16:colId xmlns:a16="http://schemas.microsoft.com/office/drawing/2014/main" val="2712741985"/>
                    </a:ext>
                  </a:extLst>
                </a:gridCol>
                <a:gridCol w="577593">
                  <a:extLst>
                    <a:ext uri="{9D8B030D-6E8A-4147-A177-3AD203B41FA5}">
                      <a16:colId xmlns:a16="http://schemas.microsoft.com/office/drawing/2014/main" val="1119261815"/>
                    </a:ext>
                  </a:extLst>
                </a:gridCol>
                <a:gridCol w="522057">
                  <a:extLst>
                    <a:ext uri="{9D8B030D-6E8A-4147-A177-3AD203B41FA5}">
                      <a16:colId xmlns:a16="http://schemas.microsoft.com/office/drawing/2014/main" val="450297159"/>
                    </a:ext>
                  </a:extLst>
                </a:gridCol>
                <a:gridCol w="466518">
                  <a:extLst>
                    <a:ext uri="{9D8B030D-6E8A-4147-A177-3AD203B41FA5}">
                      <a16:colId xmlns:a16="http://schemas.microsoft.com/office/drawing/2014/main" val="1905676383"/>
                    </a:ext>
                  </a:extLst>
                </a:gridCol>
                <a:gridCol w="422087">
                  <a:extLst>
                    <a:ext uri="{9D8B030D-6E8A-4147-A177-3AD203B41FA5}">
                      <a16:colId xmlns:a16="http://schemas.microsoft.com/office/drawing/2014/main" val="3588398417"/>
                    </a:ext>
                  </a:extLst>
                </a:gridCol>
                <a:gridCol w="433196">
                  <a:extLst>
                    <a:ext uri="{9D8B030D-6E8A-4147-A177-3AD203B41FA5}">
                      <a16:colId xmlns:a16="http://schemas.microsoft.com/office/drawing/2014/main" val="891900840"/>
                    </a:ext>
                  </a:extLst>
                </a:gridCol>
                <a:gridCol w="433196">
                  <a:extLst>
                    <a:ext uri="{9D8B030D-6E8A-4147-A177-3AD203B41FA5}">
                      <a16:colId xmlns:a16="http://schemas.microsoft.com/office/drawing/2014/main" val="3087324737"/>
                    </a:ext>
                  </a:extLst>
                </a:gridCol>
                <a:gridCol w="433196">
                  <a:extLst>
                    <a:ext uri="{9D8B030D-6E8A-4147-A177-3AD203B41FA5}">
                      <a16:colId xmlns:a16="http://schemas.microsoft.com/office/drawing/2014/main" val="1241423008"/>
                    </a:ext>
                  </a:extLst>
                </a:gridCol>
              </a:tblGrid>
              <a:tr h="423861">
                <a:tc>
                  <a:txBody>
                    <a:bodyPr/>
                    <a:lstStyle/>
                    <a:p>
                      <a:endParaRPr lang="en-US" dirty="0"/>
                    </a:p>
                  </a:txBody>
                  <a:tcPr/>
                </a:tc>
                <a:tc gridSpan="2">
                  <a:txBody>
                    <a:bodyPr/>
                    <a:lstStyle/>
                    <a:p>
                      <a:pPr algn="ctr"/>
                      <a:r>
                        <a:rPr lang="en-US" dirty="0" smtClean="0"/>
                        <a:t>2020</a:t>
                      </a:r>
                      <a:endParaRPr lang="en-US" dirty="0"/>
                    </a:p>
                  </a:txBody>
                  <a:tcPr/>
                </a:tc>
                <a:tc hMerge="1">
                  <a:txBody>
                    <a:bodyPr/>
                    <a:lstStyle/>
                    <a:p>
                      <a:endParaRPr lang="en-US" dirty="0"/>
                    </a:p>
                  </a:txBody>
                  <a:tcPr/>
                </a:tc>
                <a:tc gridSpan="5">
                  <a:txBody>
                    <a:bodyPr/>
                    <a:lstStyle/>
                    <a:p>
                      <a:pPr algn="ctr"/>
                      <a:r>
                        <a:rPr lang="en-US" dirty="0" smtClean="0"/>
                        <a:t>2021</a:t>
                      </a:r>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extLst>
                  <a:ext uri="{0D108BD9-81ED-4DB2-BD59-A6C34878D82A}">
                    <a16:rowId xmlns:a16="http://schemas.microsoft.com/office/drawing/2014/main" val="3788726421"/>
                  </a:ext>
                </a:extLst>
              </a:tr>
              <a:tr h="423861">
                <a:tc>
                  <a:txBody>
                    <a:bodyPr/>
                    <a:lstStyle/>
                    <a:p>
                      <a:endParaRPr lang="en-US" dirty="0"/>
                    </a:p>
                  </a:txBody>
                  <a:tcPr/>
                </a:tc>
                <a:tc>
                  <a:txBody>
                    <a:bodyPr/>
                    <a:lstStyle/>
                    <a:p>
                      <a:r>
                        <a:rPr lang="en-US" dirty="0" smtClean="0"/>
                        <a:t>11</a:t>
                      </a:r>
                      <a:endParaRPr lang="en-US" dirty="0"/>
                    </a:p>
                  </a:txBody>
                  <a:tcPr/>
                </a:tc>
                <a:tc>
                  <a:txBody>
                    <a:bodyPr/>
                    <a:lstStyle/>
                    <a:p>
                      <a:r>
                        <a:rPr lang="en-US" dirty="0" smtClean="0"/>
                        <a:t>12</a:t>
                      </a:r>
                      <a:endParaRPr lang="en-US" dirty="0"/>
                    </a:p>
                  </a:txBody>
                  <a:tcPr/>
                </a:tc>
                <a:tc>
                  <a:txBody>
                    <a:bodyPr/>
                    <a:lstStyle/>
                    <a:p>
                      <a:r>
                        <a:rPr lang="en-US" dirty="0" smtClean="0"/>
                        <a:t>1</a:t>
                      </a:r>
                      <a:endParaRPr lang="en-US" dirty="0"/>
                    </a:p>
                  </a:txBody>
                  <a:tcPr/>
                </a:tc>
                <a:tc>
                  <a:txBody>
                    <a:bodyPr/>
                    <a:lstStyle/>
                    <a:p>
                      <a:r>
                        <a:rPr lang="en-US" dirty="0" smtClean="0"/>
                        <a:t>2</a:t>
                      </a:r>
                      <a:endParaRPr lang="en-US" dirty="0"/>
                    </a:p>
                  </a:txBody>
                  <a:tcPr/>
                </a:tc>
                <a:tc>
                  <a:txBody>
                    <a:bodyPr/>
                    <a:lstStyle/>
                    <a:p>
                      <a:r>
                        <a:rPr lang="en-US" dirty="0" smtClean="0"/>
                        <a:t>3</a:t>
                      </a:r>
                      <a:endParaRPr lang="en-US" dirty="0"/>
                    </a:p>
                  </a:txBody>
                  <a:tcPr/>
                </a:tc>
                <a:tc>
                  <a:txBody>
                    <a:bodyPr/>
                    <a:lstStyle/>
                    <a:p>
                      <a:r>
                        <a:rPr lang="en-US" dirty="0" smtClean="0"/>
                        <a:t>4</a:t>
                      </a:r>
                      <a:endParaRPr lang="en-US" dirty="0"/>
                    </a:p>
                  </a:txBody>
                  <a:tcPr/>
                </a:tc>
                <a:tc>
                  <a:txBody>
                    <a:bodyPr/>
                    <a:lstStyle/>
                    <a:p>
                      <a:r>
                        <a:rPr lang="en-US" dirty="0" smtClean="0"/>
                        <a:t>5</a:t>
                      </a:r>
                      <a:endParaRPr lang="en-US" dirty="0"/>
                    </a:p>
                  </a:txBody>
                  <a:tcPr/>
                </a:tc>
                <a:extLst>
                  <a:ext uri="{0D108BD9-81ED-4DB2-BD59-A6C34878D82A}">
                    <a16:rowId xmlns:a16="http://schemas.microsoft.com/office/drawing/2014/main" val="3348953074"/>
                  </a:ext>
                </a:extLst>
              </a:tr>
              <a:tr h="674965">
                <a:tc>
                  <a:txBody>
                    <a:bodyPr/>
                    <a:lstStyle/>
                    <a:p>
                      <a:r>
                        <a:rPr lang="en-US" dirty="0" smtClean="0"/>
                        <a:t>1.1. Analysis of existing modern e-learning models at the Program countries HEIs.</a:t>
                      </a:r>
                      <a:endParaRPr lang="en-US" dirty="0"/>
                    </a:p>
                  </a:txBody>
                  <a:tcPr/>
                </a:tc>
                <a:tc>
                  <a:txBody>
                    <a:bodyPr/>
                    <a:lstStyle/>
                    <a:p>
                      <a:r>
                        <a:rPr lang="en-US" dirty="0" smtClean="0"/>
                        <a:t>X</a:t>
                      </a:r>
                      <a:endParaRPr lang="en-US" dirty="0"/>
                    </a:p>
                  </a:txBody>
                  <a:tcPr anchor="ctr"/>
                </a:tc>
                <a:tc>
                  <a:txBody>
                    <a:bodyPr/>
                    <a:lstStyle/>
                    <a:p>
                      <a:r>
                        <a:rPr lang="en-US" dirty="0" smtClean="0"/>
                        <a:t>X</a:t>
                      </a:r>
                      <a:endParaRPr lang="en-US" dirty="0"/>
                    </a:p>
                  </a:txBody>
                  <a:tcPr anchor="ctr"/>
                </a:tc>
                <a:tc>
                  <a:txBody>
                    <a:bodyPr/>
                    <a:lstStyle/>
                    <a:p>
                      <a:r>
                        <a:rPr lang="en-US" dirty="0" smtClean="0"/>
                        <a:t>X</a:t>
                      </a:r>
                      <a:endParaRPr lang="en-US" dirty="0"/>
                    </a:p>
                  </a:txBody>
                  <a:tcPr anchor="ctr"/>
                </a:tc>
                <a:tc>
                  <a:txBody>
                    <a:bodyPr/>
                    <a:lstStyle/>
                    <a:p>
                      <a:endParaRPr lang="en-US"/>
                    </a:p>
                  </a:txBody>
                  <a:tcPr anchor="ctr"/>
                </a:tc>
                <a:tc>
                  <a:txBody>
                    <a:bodyPr/>
                    <a:lstStyle/>
                    <a:p>
                      <a:endParaRPr lang="en-US" dirty="0"/>
                    </a:p>
                  </a:txBody>
                  <a:tcPr anchor="ctr"/>
                </a:tc>
                <a:tc>
                  <a:txBody>
                    <a:bodyPr/>
                    <a:lstStyle/>
                    <a:p>
                      <a:endParaRPr lang="en-US" dirty="0"/>
                    </a:p>
                  </a:txBody>
                  <a:tcPr anchor="ctr"/>
                </a:tc>
                <a:tc>
                  <a:txBody>
                    <a:bodyPr/>
                    <a:lstStyle/>
                    <a:p>
                      <a:endParaRPr lang="en-US" dirty="0"/>
                    </a:p>
                  </a:txBody>
                  <a:tcPr anchor="ctr"/>
                </a:tc>
                <a:extLst>
                  <a:ext uri="{0D108BD9-81ED-4DB2-BD59-A6C34878D82A}">
                    <a16:rowId xmlns:a16="http://schemas.microsoft.com/office/drawing/2014/main" val="567392970"/>
                  </a:ext>
                </a:extLst>
              </a:tr>
              <a:tr h="674262">
                <a:tc>
                  <a:txBody>
                    <a:bodyPr/>
                    <a:lstStyle/>
                    <a:p>
                      <a:r>
                        <a:rPr lang="en-US" dirty="0" smtClean="0"/>
                        <a:t>1.2 Analysis of existing e-learning models at the Partner countries HEIs.</a:t>
                      </a:r>
                      <a:endParaRPr lang="en-US" dirty="0"/>
                    </a:p>
                  </a:txBody>
                  <a:tcPr/>
                </a:tc>
                <a:tc>
                  <a:txBody>
                    <a:bodyPr/>
                    <a:lstStyle/>
                    <a:p>
                      <a:r>
                        <a:rPr lang="en-US" dirty="0" smtClean="0"/>
                        <a:t>X</a:t>
                      </a:r>
                      <a:endParaRPr lang="en-US" dirty="0"/>
                    </a:p>
                  </a:txBody>
                  <a:tcPr anchor="ctr"/>
                </a:tc>
                <a:tc>
                  <a:txBody>
                    <a:bodyPr/>
                    <a:lstStyle/>
                    <a:p>
                      <a:r>
                        <a:rPr lang="en-US" dirty="0" smtClean="0"/>
                        <a:t>X</a:t>
                      </a:r>
                      <a:endParaRPr lang="en-US" dirty="0"/>
                    </a:p>
                  </a:txBody>
                  <a:tcPr anchor="ctr"/>
                </a:tc>
                <a:tc>
                  <a:txBody>
                    <a:bodyPr/>
                    <a:lstStyle/>
                    <a:p>
                      <a:r>
                        <a:rPr lang="en-US" dirty="0" smtClean="0"/>
                        <a:t>X</a:t>
                      </a:r>
                      <a:endParaRPr lang="en-US" dirty="0"/>
                    </a:p>
                  </a:txBody>
                  <a:tcPr anchor="ctr"/>
                </a:tc>
                <a:tc>
                  <a:txBody>
                    <a:bodyPr/>
                    <a:lstStyle/>
                    <a:p>
                      <a:endParaRPr lang="en-US" dirty="0"/>
                    </a:p>
                  </a:txBody>
                  <a:tcPr anchor="ctr"/>
                </a:tc>
                <a:tc>
                  <a:txBody>
                    <a:bodyPr/>
                    <a:lstStyle/>
                    <a:p>
                      <a:endParaRPr lang="en-US" dirty="0"/>
                    </a:p>
                  </a:txBody>
                  <a:tcPr anchor="ctr"/>
                </a:tc>
                <a:tc>
                  <a:txBody>
                    <a:bodyPr/>
                    <a:lstStyle/>
                    <a:p>
                      <a:endParaRPr lang="en-US" dirty="0"/>
                    </a:p>
                  </a:txBody>
                  <a:tcPr anchor="ctr"/>
                </a:tc>
                <a:tc>
                  <a:txBody>
                    <a:bodyPr/>
                    <a:lstStyle/>
                    <a:p>
                      <a:endParaRPr lang="en-US" dirty="0"/>
                    </a:p>
                  </a:txBody>
                  <a:tcPr anchor="ctr"/>
                </a:tc>
                <a:extLst>
                  <a:ext uri="{0D108BD9-81ED-4DB2-BD59-A6C34878D82A}">
                    <a16:rowId xmlns:a16="http://schemas.microsoft.com/office/drawing/2014/main" val="2166905839"/>
                  </a:ext>
                </a:extLst>
              </a:tr>
              <a:tr h="561955">
                <a:tc>
                  <a:txBody>
                    <a:bodyPr/>
                    <a:lstStyle/>
                    <a:p>
                      <a:r>
                        <a:rPr lang="en-US" dirty="0" smtClean="0"/>
                        <a:t>1.3 Comparative analysis of the e-learning models at Program and Partner countries HEIs</a:t>
                      </a:r>
                      <a:endParaRPr lang="en-US" dirty="0"/>
                    </a:p>
                  </a:txBody>
                  <a:tcPr/>
                </a:tc>
                <a:tc>
                  <a:txBody>
                    <a:bodyPr/>
                    <a:lstStyle/>
                    <a:p>
                      <a:endParaRPr lang="en-US"/>
                    </a:p>
                  </a:txBody>
                  <a:tcPr anchor="ctr"/>
                </a:tc>
                <a:tc>
                  <a:txBody>
                    <a:bodyPr/>
                    <a:lstStyle/>
                    <a:p>
                      <a:endParaRPr lang="en-US"/>
                    </a:p>
                  </a:txBody>
                  <a:tcPr anchor="ctr"/>
                </a:tc>
                <a:tc>
                  <a:txBody>
                    <a:bodyPr/>
                    <a:lstStyle/>
                    <a:p>
                      <a:endParaRPr lang="en-US" dirty="0"/>
                    </a:p>
                  </a:txBody>
                  <a:tcPr anchor="ctr"/>
                </a:tc>
                <a:tc>
                  <a:txBody>
                    <a:bodyPr/>
                    <a:lstStyle/>
                    <a:p>
                      <a:r>
                        <a:rPr lang="en-US" dirty="0" smtClean="0"/>
                        <a:t>X</a:t>
                      </a:r>
                      <a:endParaRPr lang="en-US" dirty="0"/>
                    </a:p>
                  </a:txBody>
                  <a:tcPr anchor="ctr"/>
                </a:tc>
                <a:tc>
                  <a:txBody>
                    <a:bodyPr/>
                    <a:lstStyle/>
                    <a:p>
                      <a:r>
                        <a:rPr lang="en-US" dirty="0" smtClean="0"/>
                        <a:t>X</a:t>
                      </a:r>
                      <a:endParaRPr lang="en-US" dirty="0"/>
                    </a:p>
                  </a:txBody>
                  <a:tcPr anchor="ctr"/>
                </a:tc>
                <a:tc>
                  <a:txBody>
                    <a:bodyPr/>
                    <a:lstStyle/>
                    <a:p>
                      <a:endParaRPr lang="en-US" dirty="0"/>
                    </a:p>
                  </a:txBody>
                  <a:tcPr anchor="ctr"/>
                </a:tc>
                <a:tc>
                  <a:txBody>
                    <a:bodyPr/>
                    <a:lstStyle/>
                    <a:p>
                      <a:endParaRPr lang="en-US" dirty="0"/>
                    </a:p>
                  </a:txBody>
                  <a:tcPr anchor="ctr"/>
                </a:tc>
                <a:extLst>
                  <a:ext uri="{0D108BD9-81ED-4DB2-BD59-A6C34878D82A}">
                    <a16:rowId xmlns:a16="http://schemas.microsoft.com/office/drawing/2014/main" val="4161683007"/>
                  </a:ext>
                </a:extLst>
              </a:tr>
              <a:tr h="423861">
                <a:tc>
                  <a:txBody>
                    <a:bodyPr/>
                    <a:lstStyle/>
                    <a:p>
                      <a:r>
                        <a:rPr lang="en-US" dirty="0" smtClean="0">
                          <a:solidFill>
                            <a:srgbClr val="0070C0"/>
                          </a:solidFill>
                        </a:rPr>
                        <a:t>1.4 Study visits to the Program country HEI (1</a:t>
                      </a:r>
                      <a:r>
                        <a:rPr lang="en-US" baseline="30000" dirty="0" smtClean="0">
                          <a:solidFill>
                            <a:srgbClr val="0070C0"/>
                          </a:solidFill>
                        </a:rPr>
                        <a:t>st</a:t>
                      </a:r>
                      <a:r>
                        <a:rPr lang="en-US" dirty="0" smtClean="0">
                          <a:solidFill>
                            <a:srgbClr val="0070C0"/>
                          </a:solidFill>
                        </a:rPr>
                        <a:t> Madrid)</a:t>
                      </a:r>
                      <a:endParaRPr lang="en-US" dirty="0">
                        <a:solidFill>
                          <a:srgbClr val="0070C0"/>
                        </a:solidFill>
                      </a:endParaRPr>
                    </a:p>
                  </a:txBody>
                  <a:tcPr/>
                </a:tc>
                <a:tc>
                  <a:txBody>
                    <a:bodyPr/>
                    <a:lstStyle/>
                    <a:p>
                      <a:endParaRPr lang="en-US"/>
                    </a:p>
                  </a:txBody>
                  <a:tcPr anchor="ctr"/>
                </a:tc>
                <a:tc>
                  <a:txBody>
                    <a:bodyPr/>
                    <a:lstStyle/>
                    <a:p>
                      <a:endParaRPr lang="en-US"/>
                    </a:p>
                  </a:txBody>
                  <a:tcPr anchor="ctr"/>
                </a:tc>
                <a:tc>
                  <a:txBody>
                    <a:bodyPr/>
                    <a:lstStyle/>
                    <a:p>
                      <a:endParaRPr lang="en-US"/>
                    </a:p>
                  </a:txBody>
                  <a:tcPr anchor="ctr"/>
                </a:tc>
                <a:tc>
                  <a:txBody>
                    <a:bodyPr/>
                    <a:lstStyle/>
                    <a:p>
                      <a:endParaRPr lang="en-US"/>
                    </a:p>
                  </a:txBody>
                  <a:tcPr anchor="ctr"/>
                </a:tc>
                <a:tc>
                  <a:txBody>
                    <a:bodyPr/>
                    <a:lstStyle/>
                    <a:p>
                      <a:r>
                        <a:rPr lang="en-US" dirty="0" smtClean="0"/>
                        <a:t>X</a:t>
                      </a:r>
                      <a:endParaRPr lang="en-US" dirty="0"/>
                    </a:p>
                  </a:txBody>
                  <a:tcPr anchor="ctr"/>
                </a:tc>
                <a:tc>
                  <a:txBody>
                    <a:bodyPr/>
                    <a:lstStyle/>
                    <a:p>
                      <a:r>
                        <a:rPr lang="en-US" dirty="0" smtClean="0"/>
                        <a:t>X</a:t>
                      </a:r>
                      <a:endParaRPr lang="en-US" dirty="0"/>
                    </a:p>
                  </a:txBody>
                  <a:tcPr anchor="ctr"/>
                </a:tc>
                <a:tc>
                  <a:txBody>
                    <a:bodyPr/>
                    <a:lstStyle/>
                    <a:p>
                      <a:r>
                        <a:rPr lang="en-US" dirty="0" smtClean="0"/>
                        <a:t>X</a:t>
                      </a:r>
                      <a:endParaRPr lang="en-US" dirty="0"/>
                    </a:p>
                  </a:txBody>
                  <a:tcPr anchor="ctr"/>
                </a:tc>
                <a:extLst>
                  <a:ext uri="{0D108BD9-81ED-4DB2-BD59-A6C34878D82A}">
                    <a16:rowId xmlns:a16="http://schemas.microsoft.com/office/drawing/2014/main" val="56300740"/>
                  </a:ext>
                </a:extLst>
              </a:tr>
            </a:tbl>
          </a:graphicData>
        </a:graphic>
      </p:graphicFrame>
    </p:spTree>
    <p:extLst>
      <p:ext uri="{BB962C8B-B14F-4D97-AF65-F5344CB8AC3E}">
        <p14:creationId xmlns:p14="http://schemas.microsoft.com/office/powerpoint/2010/main" val="13978627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WP2</a:t>
            </a:r>
            <a:r>
              <a:rPr lang="en-US" dirty="0" smtClean="0"/>
              <a:t> – </a:t>
            </a:r>
            <a:r>
              <a:rPr lang="en-GB" b="1" dirty="0"/>
              <a:t>DEVELOPMENT </a:t>
            </a:r>
            <a:r>
              <a:rPr lang="en-GB" b="1" dirty="0" smtClean="0"/>
              <a:t/>
            </a:r>
            <a:br>
              <a:rPr lang="en-GB" b="1" dirty="0" smtClean="0"/>
            </a:br>
            <a:r>
              <a:rPr lang="en-GB" b="1" dirty="0" smtClean="0"/>
              <a:t>Models Design</a:t>
            </a:r>
            <a:endParaRPr lang="en-US" dirty="0"/>
          </a:p>
        </p:txBody>
      </p:sp>
      <p:graphicFrame>
        <p:nvGraphicFramePr>
          <p:cNvPr id="5" name="Table 4"/>
          <p:cNvGraphicFramePr>
            <a:graphicFrameLocks noGrp="1"/>
          </p:cNvGraphicFramePr>
          <p:nvPr>
            <p:extLst>
              <p:ext uri="{D42A27DB-BD31-4B8C-83A1-F6EECF244321}">
                <p14:modId xmlns:p14="http://schemas.microsoft.com/office/powerpoint/2010/main" val="3584218222"/>
              </p:ext>
            </p:extLst>
          </p:nvPr>
        </p:nvGraphicFramePr>
        <p:xfrm>
          <a:off x="10145222" y="2162231"/>
          <a:ext cx="1883295" cy="4095475"/>
        </p:xfrm>
        <a:graphic>
          <a:graphicData uri="http://schemas.openxmlformats.org/drawingml/2006/table">
            <a:tbl>
              <a:tblPr firstRow="1" bandRow="1">
                <a:tableStyleId>{F5AB1C69-6EDB-4FF4-983F-18BD219EF322}</a:tableStyleId>
              </a:tblPr>
              <a:tblGrid>
                <a:gridCol w="1883295">
                  <a:extLst>
                    <a:ext uri="{9D8B030D-6E8A-4147-A177-3AD203B41FA5}">
                      <a16:colId xmlns:a16="http://schemas.microsoft.com/office/drawing/2014/main" val="2428642761"/>
                    </a:ext>
                  </a:extLst>
                </a:gridCol>
              </a:tblGrid>
              <a:tr h="617796">
                <a:tc>
                  <a:txBody>
                    <a:bodyPr/>
                    <a:lstStyle/>
                    <a:p>
                      <a:r>
                        <a:rPr lang="en-US" dirty="0" smtClean="0"/>
                        <a:t>Deliverables + KPIs</a:t>
                      </a:r>
                      <a:endParaRPr lang="en-US" dirty="0"/>
                    </a:p>
                  </a:txBody>
                  <a:tcPr/>
                </a:tc>
                <a:extLst>
                  <a:ext uri="{0D108BD9-81ED-4DB2-BD59-A6C34878D82A}">
                    <a16:rowId xmlns:a16="http://schemas.microsoft.com/office/drawing/2014/main" val="2397480503"/>
                  </a:ext>
                </a:extLst>
              </a:tr>
              <a:tr h="500121">
                <a:tc>
                  <a:txBody>
                    <a:bodyPr/>
                    <a:lstStyle/>
                    <a:p>
                      <a:r>
                        <a:rPr lang="en-US" sz="1400" dirty="0" smtClean="0"/>
                        <a:t>6 Reports - 1 from each WB institution</a:t>
                      </a:r>
                      <a:endParaRPr lang="en-US" sz="1400" dirty="0"/>
                    </a:p>
                  </a:txBody>
                  <a:tcPr/>
                </a:tc>
                <a:extLst>
                  <a:ext uri="{0D108BD9-81ED-4DB2-BD59-A6C34878D82A}">
                    <a16:rowId xmlns:a16="http://schemas.microsoft.com/office/drawing/2014/main" val="2898280232"/>
                  </a:ext>
                </a:extLst>
              </a:tr>
              <a:tr h="735471">
                <a:tc>
                  <a:txBody>
                    <a:bodyPr/>
                    <a:lstStyle/>
                    <a:p>
                      <a:r>
                        <a:rPr lang="en-US" sz="1100" dirty="0" smtClean="0"/>
                        <a:t>1 Report - Innovative Pedagogical Approaches and Learning Methodologies </a:t>
                      </a:r>
                      <a:endParaRPr lang="en-US" sz="1100" dirty="0"/>
                    </a:p>
                  </a:txBody>
                  <a:tcPr/>
                </a:tc>
                <a:extLst>
                  <a:ext uri="{0D108BD9-81ED-4DB2-BD59-A6C34878D82A}">
                    <a16:rowId xmlns:a16="http://schemas.microsoft.com/office/drawing/2014/main" val="556252807"/>
                  </a:ext>
                </a:extLst>
              </a:tr>
              <a:tr h="673069">
                <a:tc>
                  <a:txBody>
                    <a:bodyPr/>
                    <a:lstStyle/>
                    <a:p>
                      <a:r>
                        <a:rPr lang="en-US" sz="1400" dirty="0" smtClean="0"/>
                        <a:t>1 Joint Report with 6 models</a:t>
                      </a:r>
                      <a:endParaRPr lang="en-US" sz="1400" dirty="0"/>
                    </a:p>
                  </a:txBody>
                  <a:tcPr/>
                </a:tc>
                <a:extLst>
                  <a:ext uri="{0D108BD9-81ED-4DB2-BD59-A6C34878D82A}">
                    <a16:rowId xmlns:a16="http://schemas.microsoft.com/office/drawing/2014/main" val="2108473097"/>
                  </a:ext>
                </a:extLst>
              </a:tr>
              <a:tr h="500121">
                <a:tc>
                  <a:txBody>
                    <a:bodyPr/>
                    <a:lstStyle/>
                    <a:p>
                      <a:r>
                        <a:rPr lang="en-US" sz="1400" dirty="0" smtClean="0"/>
                        <a:t>1 Report from the event</a:t>
                      </a:r>
                      <a:endParaRPr lang="en-US" sz="1400" dirty="0"/>
                    </a:p>
                  </a:txBody>
                  <a:tcPr/>
                </a:tc>
                <a:extLst>
                  <a:ext uri="{0D108BD9-81ED-4DB2-BD59-A6C34878D82A}">
                    <a16:rowId xmlns:a16="http://schemas.microsoft.com/office/drawing/2014/main" val="2439372029"/>
                  </a:ext>
                </a:extLst>
              </a:tr>
              <a:tr h="441283">
                <a:tc>
                  <a:txBody>
                    <a:bodyPr/>
                    <a:lstStyle/>
                    <a:p>
                      <a:r>
                        <a:rPr lang="en-US" sz="1200" dirty="0" smtClean="0"/>
                        <a:t>In</a:t>
                      </a:r>
                      <a:r>
                        <a:rPr lang="en-US" sz="1200" baseline="0" dirty="0" smtClean="0"/>
                        <a:t> total 54 courses modified (9 per WB HEI)</a:t>
                      </a:r>
                      <a:endParaRPr lang="en-US" sz="1200" dirty="0"/>
                    </a:p>
                  </a:txBody>
                  <a:tcPr/>
                </a:tc>
                <a:extLst>
                  <a:ext uri="{0D108BD9-81ED-4DB2-BD59-A6C34878D82A}">
                    <a16:rowId xmlns:a16="http://schemas.microsoft.com/office/drawing/2014/main" val="2128814599"/>
                  </a:ext>
                </a:extLst>
              </a:tr>
              <a:tr h="526806">
                <a:tc>
                  <a:txBody>
                    <a:bodyPr/>
                    <a:lstStyle/>
                    <a:p>
                      <a:r>
                        <a:rPr lang="en-US" sz="1200" dirty="0" smtClean="0"/>
                        <a:t>6 decisions, interpreted and scanned</a:t>
                      </a:r>
                      <a:endParaRPr lang="en-US" sz="1200" dirty="0"/>
                    </a:p>
                  </a:txBody>
                  <a:tcPr/>
                </a:tc>
                <a:extLst>
                  <a:ext uri="{0D108BD9-81ED-4DB2-BD59-A6C34878D82A}">
                    <a16:rowId xmlns:a16="http://schemas.microsoft.com/office/drawing/2014/main" val="2707256474"/>
                  </a:ext>
                </a:extLst>
              </a:tr>
            </a:tbl>
          </a:graphicData>
        </a:graphic>
      </p:graphicFrame>
      <p:graphicFrame>
        <p:nvGraphicFramePr>
          <p:cNvPr id="6" name="Content Placeholder 3"/>
          <p:cNvGraphicFramePr>
            <a:graphicFrameLocks noGrp="1"/>
          </p:cNvGraphicFramePr>
          <p:nvPr>
            <p:ph idx="1"/>
            <p:extLst>
              <p:ext uri="{D42A27DB-BD31-4B8C-83A1-F6EECF244321}">
                <p14:modId xmlns:p14="http://schemas.microsoft.com/office/powerpoint/2010/main" val="3141499449"/>
              </p:ext>
            </p:extLst>
          </p:nvPr>
        </p:nvGraphicFramePr>
        <p:xfrm>
          <a:off x="232712" y="2162231"/>
          <a:ext cx="9700997" cy="3973316"/>
        </p:xfrm>
        <a:graphic>
          <a:graphicData uri="http://schemas.openxmlformats.org/drawingml/2006/table">
            <a:tbl>
              <a:tblPr firstRow="1" bandRow="1">
                <a:tableStyleId>{5C22544A-7EE6-4342-B048-85BDC9FD1C3A}</a:tableStyleId>
              </a:tblPr>
              <a:tblGrid>
                <a:gridCol w="5157120">
                  <a:extLst>
                    <a:ext uri="{9D8B030D-6E8A-4147-A177-3AD203B41FA5}">
                      <a16:colId xmlns:a16="http://schemas.microsoft.com/office/drawing/2014/main" val="2712741985"/>
                    </a:ext>
                  </a:extLst>
                </a:gridCol>
                <a:gridCol w="316828">
                  <a:extLst>
                    <a:ext uri="{9D8B030D-6E8A-4147-A177-3AD203B41FA5}">
                      <a16:colId xmlns:a16="http://schemas.microsoft.com/office/drawing/2014/main" val="1119261815"/>
                    </a:ext>
                  </a:extLst>
                </a:gridCol>
                <a:gridCol w="306699">
                  <a:extLst>
                    <a:ext uri="{9D8B030D-6E8A-4147-A177-3AD203B41FA5}">
                      <a16:colId xmlns:a16="http://schemas.microsoft.com/office/drawing/2014/main" val="450297159"/>
                    </a:ext>
                  </a:extLst>
                </a:gridCol>
                <a:gridCol w="306699">
                  <a:extLst>
                    <a:ext uri="{9D8B030D-6E8A-4147-A177-3AD203B41FA5}">
                      <a16:colId xmlns:a16="http://schemas.microsoft.com/office/drawing/2014/main" val="1905676383"/>
                    </a:ext>
                  </a:extLst>
                </a:gridCol>
                <a:gridCol w="280029">
                  <a:extLst>
                    <a:ext uri="{9D8B030D-6E8A-4147-A177-3AD203B41FA5}">
                      <a16:colId xmlns:a16="http://schemas.microsoft.com/office/drawing/2014/main" val="3588398417"/>
                    </a:ext>
                  </a:extLst>
                </a:gridCol>
                <a:gridCol w="300032">
                  <a:extLst>
                    <a:ext uri="{9D8B030D-6E8A-4147-A177-3AD203B41FA5}">
                      <a16:colId xmlns:a16="http://schemas.microsoft.com/office/drawing/2014/main" val="891900840"/>
                    </a:ext>
                  </a:extLst>
                </a:gridCol>
                <a:gridCol w="300032">
                  <a:extLst>
                    <a:ext uri="{9D8B030D-6E8A-4147-A177-3AD203B41FA5}">
                      <a16:colId xmlns:a16="http://schemas.microsoft.com/office/drawing/2014/main" val="3087324737"/>
                    </a:ext>
                  </a:extLst>
                </a:gridCol>
                <a:gridCol w="468471">
                  <a:extLst>
                    <a:ext uri="{9D8B030D-6E8A-4147-A177-3AD203B41FA5}">
                      <a16:colId xmlns:a16="http://schemas.microsoft.com/office/drawing/2014/main" val="298824092"/>
                    </a:ext>
                  </a:extLst>
                </a:gridCol>
                <a:gridCol w="472846">
                  <a:extLst>
                    <a:ext uri="{9D8B030D-6E8A-4147-A177-3AD203B41FA5}">
                      <a16:colId xmlns:a16="http://schemas.microsoft.com/office/drawing/2014/main" val="2549917139"/>
                    </a:ext>
                  </a:extLst>
                </a:gridCol>
                <a:gridCol w="449965">
                  <a:extLst>
                    <a:ext uri="{9D8B030D-6E8A-4147-A177-3AD203B41FA5}">
                      <a16:colId xmlns:a16="http://schemas.microsoft.com/office/drawing/2014/main" val="3785389801"/>
                    </a:ext>
                  </a:extLst>
                </a:gridCol>
                <a:gridCol w="335569">
                  <a:extLst>
                    <a:ext uri="{9D8B030D-6E8A-4147-A177-3AD203B41FA5}">
                      <a16:colId xmlns:a16="http://schemas.microsoft.com/office/drawing/2014/main" val="1241423008"/>
                    </a:ext>
                  </a:extLst>
                </a:gridCol>
                <a:gridCol w="335569">
                  <a:extLst>
                    <a:ext uri="{9D8B030D-6E8A-4147-A177-3AD203B41FA5}">
                      <a16:colId xmlns:a16="http://schemas.microsoft.com/office/drawing/2014/main" val="3673360911"/>
                    </a:ext>
                  </a:extLst>
                </a:gridCol>
                <a:gridCol w="335569">
                  <a:extLst>
                    <a:ext uri="{9D8B030D-6E8A-4147-A177-3AD203B41FA5}">
                      <a16:colId xmlns:a16="http://schemas.microsoft.com/office/drawing/2014/main" val="1183988739"/>
                    </a:ext>
                  </a:extLst>
                </a:gridCol>
                <a:gridCol w="335569">
                  <a:extLst>
                    <a:ext uri="{9D8B030D-6E8A-4147-A177-3AD203B41FA5}">
                      <a16:colId xmlns:a16="http://schemas.microsoft.com/office/drawing/2014/main" val="2735532655"/>
                    </a:ext>
                  </a:extLst>
                </a:gridCol>
              </a:tblGrid>
              <a:tr h="235424">
                <a:tc>
                  <a:txBody>
                    <a:bodyPr/>
                    <a:lstStyle/>
                    <a:p>
                      <a:endParaRPr lang="en-US" sz="1400" dirty="0"/>
                    </a:p>
                  </a:txBody>
                  <a:tcPr/>
                </a:tc>
                <a:tc gridSpan="9">
                  <a:txBody>
                    <a:bodyPr/>
                    <a:lstStyle/>
                    <a:p>
                      <a:pPr algn="ctr"/>
                      <a:r>
                        <a:rPr lang="en-US" sz="1400" dirty="0" smtClean="0"/>
                        <a:t>2021</a:t>
                      </a:r>
                      <a:endParaRPr lang="en-US" sz="1400" dirty="0"/>
                    </a:p>
                  </a:txBody>
                  <a:tcPr>
                    <a:lnR w="12700" cap="flat" cmpd="sng" algn="ctr">
                      <a:solidFill>
                        <a:schemeClr val="tx1"/>
                      </a:solidFill>
                      <a:prstDash val="solid"/>
                      <a:round/>
                      <a:headEnd type="none" w="med" len="med"/>
                      <a:tailEnd type="none" w="med" len="med"/>
                    </a:lnR>
                  </a:tcPr>
                </a:tc>
                <a:tc hMerge="1">
                  <a:txBody>
                    <a:bodyPr/>
                    <a:lstStyle/>
                    <a:p>
                      <a:endParaRPr lang="en-US" dirty="0"/>
                    </a:p>
                  </a:txBody>
                  <a:tcPr/>
                </a:tc>
                <a:tc hMerge="1">
                  <a:txBody>
                    <a:bodyPr/>
                    <a:lstStyle/>
                    <a:p>
                      <a:pPr algn="ctr"/>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a:p>
                  </a:txBody>
                  <a:tcPr/>
                </a:tc>
                <a:tc hMerge="1">
                  <a:txBody>
                    <a:bodyPr/>
                    <a:lstStyle/>
                    <a:p>
                      <a:endParaRPr lang="en-US"/>
                    </a:p>
                  </a:txBody>
                  <a:tcPr/>
                </a:tc>
                <a:tc hMerge="1">
                  <a:txBody>
                    <a:bodyPr/>
                    <a:lstStyle/>
                    <a:p>
                      <a:endParaRPr lang="en-US"/>
                    </a:p>
                  </a:txBody>
                  <a:tcPr/>
                </a:tc>
                <a:tc gridSpan="4">
                  <a:txBody>
                    <a:bodyPr/>
                    <a:lstStyle/>
                    <a:p>
                      <a:pPr algn="ctr"/>
                      <a:r>
                        <a:rPr lang="en-US" sz="1400" dirty="0" smtClean="0"/>
                        <a:t>2022</a:t>
                      </a:r>
                      <a:endParaRPr lang="en-US" sz="1400" dirty="0"/>
                    </a:p>
                  </a:txBody>
                  <a:tcPr>
                    <a:lnL w="12700" cap="flat" cmpd="sng" algn="ctr">
                      <a:solidFill>
                        <a:schemeClr val="tx1"/>
                      </a:solidFill>
                      <a:prstDash val="solid"/>
                      <a:round/>
                      <a:headEnd type="none" w="med" len="med"/>
                      <a:tailEnd type="none" w="med" len="med"/>
                    </a:lnL>
                  </a:tcPr>
                </a:tc>
                <a:tc hMerge="1">
                  <a:txBody>
                    <a:bodyPr/>
                    <a:lstStyle/>
                    <a:p>
                      <a:endParaRPr lang="en-US"/>
                    </a:p>
                  </a:txBody>
                  <a:tcPr/>
                </a:tc>
                <a:tc hMerge="1">
                  <a:txBody>
                    <a:bodyPr/>
                    <a:lstStyle/>
                    <a:p>
                      <a:pPr algn="ct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hMerge="1">
                  <a:txBody>
                    <a:bodyPr/>
                    <a:lstStyle/>
                    <a:p>
                      <a:pPr algn="ctr"/>
                      <a:endParaRPr lang="en-US" dirty="0"/>
                    </a:p>
                  </a:txBody>
                  <a:tcP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3788726421"/>
                  </a:ext>
                </a:extLst>
              </a:tr>
              <a:tr h="235424">
                <a:tc>
                  <a:txBody>
                    <a:bodyPr/>
                    <a:lstStyle/>
                    <a:p>
                      <a:endParaRPr lang="en-US" sz="1400" dirty="0"/>
                    </a:p>
                  </a:txBody>
                  <a:tcPr/>
                </a:tc>
                <a:tc>
                  <a:txBody>
                    <a:bodyPr/>
                    <a:lstStyle/>
                    <a:p>
                      <a:r>
                        <a:rPr lang="en-US" sz="1400" dirty="0" smtClean="0"/>
                        <a:t>4</a:t>
                      </a:r>
                      <a:endParaRPr lang="en-US" sz="1400" dirty="0"/>
                    </a:p>
                  </a:txBody>
                  <a:tcPr/>
                </a:tc>
                <a:tc>
                  <a:txBody>
                    <a:bodyPr/>
                    <a:lstStyle/>
                    <a:p>
                      <a:r>
                        <a:rPr lang="en-US" sz="1400" dirty="0" smtClean="0"/>
                        <a:t>5</a:t>
                      </a:r>
                      <a:endParaRPr lang="en-US" sz="1400" dirty="0"/>
                    </a:p>
                  </a:txBody>
                  <a:tcPr/>
                </a:tc>
                <a:tc>
                  <a:txBody>
                    <a:bodyPr/>
                    <a:lstStyle/>
                    <a:p>
                      <a:r>
                        <a:rPr lang="en-US" sz="1400" dirty="0" smtClean="0"/>
                        <a:t>6</a:t>
                      </a:r>
                      <a:endParaRPr lang="en-US" sz="1400" dirty="0"/>
                    </a:p>
                  </a:txBody>
                  <a:tcPr/>
                </a:tc>
                <a:tc>
                  <a:txBody>
                    <a:bodyPr/>
                    <a:lstStyle/>
                    <a:p>
                      <a:r>
                        <a:rPr lang="en-US" sz="1400" dirty="0" smtClean="0"/>
                        <a:t>7</a:t>
                      </a:r>
                      <a:endParaRPr lang="en-US" sz="1400" dirty="0"/>
                    </a:p>
                  </a:txBody>
                  <a:tcPr/>
                </a:tc>
                <a:tc>
                  <a:txBody>
                    <a:bodyPr/>
                    <a:lstStyle/>
                    <a:p>
                      <a:r>
                        <a:rPr lang="en-US" sz="1400" dirty="0" smtClean="0"/>
                        <a:t>8</a:t>
                      </a:r>
                      <a:endParaRPr lang="en-US" sz="1400" dirty="0"/>
                    </a:p>
                  </a:txBody>
                  <a:tcPr/>
                </a:tc>
                <a:tc>
                  <a:txBody>
                    <a:bodyPr/>
                    <a:lstStyle/>
                    <a:p>
                      <a:r>
                        <a:rPr lang="en-US" sz="1400" dirty="0" smtClean="0"/>
                        <a:t>9</a:t>
                      </a:r>
                      <a:endParaRPr lang="en-US" sz="1400" dirty="0"/>
                    </a:p>
                  </a:txBody>
                  <a:tcPr/>
                </a:tc>
                <a:tc>
                  <a:txBody>
                    <a:bodyPr/>
                    <a:lstStyle/>
                    <a:p>
                      <a:r>
                        <a:rPr lang="en-US" sz="1400" dirty="0" smtClean="0"/>
                        <a:t>10</a:t>
                      </a:r>
                      <a:endParaRPr lang="en-US" sz="1400" dirty="0"/>
                    </a:p>
                  </a:txBody>
                  <a:tcPr/>
                </a:tc>
                <a:tc>
                  <a:txBody>
                    <a:bodyPr/>
                    <a:lstStyle/>
                    <a:p>
                      <a:r>
                        <a:rPr lang="en-US" sz="1400" dirty="0" smtClean="0"/>
                        <a:t>11</a:t>
                      </a:r>
                      <a:endParaRPr lang="en-US" sz="1400" dirty="0"/>
                    </a:p>
                  </a:txBody>
                  <a:tcPr/>
                </a:tc>
                <a:tc>
                  <a:txBody>
                    <a:bodyPr/>
                    <a:lstStyle/>
                    <a:p>
                      <a:r>
                        <a:rPr lang="en-US" sz="1400" dirty="0" smtClean="0"/>
                        <a:t>12</a:t>
                      </a:r>
                      <a:endParaRPr lang="en-US" sz="1400" dirty="0"/>
                    </a:p>
                  </a:txBody>
                  <a:tcPr>
                    <a:lnR w="12700" cap="flat" cmpd="sng" algn="ctr">
                      <a:solidFill>
                        <a:schemeClr val="tx1"/>
                      </a:solidFill>
                      <a:prstDash val="solid"/>
                      <a:round/>
                      <a:headEnd type="none" w="med" len="med"/>
                      <a:tailEnd type="none" w="med" len="med"/>
                    </a:lnR>
                  </a:tcPr>
                </a:tc>
                <a:tc>
                  <a:txBody>
                    <a:bodyPr/>
                    <a:lstStyle/>
                    <a:p>
                      <a:r>
                        <a:rPr lang="en-US" sz="1400" dirty="0" smtClean="0"/>
                        <a:t>1</a:t>
                      </a:r>
                      <a:endParaRPr 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r>
                        <a:rPr lang="en-US" sz="1400" dirty="0" smtClean="0"/>
                        <a:t>6</a:t>
                      </a:r>
                      <a:endParaRPr 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r>
                        <a:rPr lang="en-US" sz="1400" dirty="0" smtClean="0"/>
                        <a:t>7</a:t>
                      </a:r>
                      <a:endParaRPr 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r>
                        <a:rPr lang="en-US" sz="1400" dirty="0" smtClean="0"/>
                        <a:t>9</a:t>
                      </a:r>
                      <a:endParaRPr lang="en-US" sz="1400" dirty="0"/>
                    </a:p>
                  </a:txBody>
                  <a:tcP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3348953074"/>
                  </a:ext>
                </a:extLst>
              </a:tr>
              <a:tr h="494566">
                <a:tc>
                  <a:txBody>
                    <a:bodyPr/>
                    <a:lstStyle/>
                    <a:p>
                      <a:r>
                        <a:rPr lang="en-US" sz="1400" dirty="0" smtClean="0"/>
                        <a:t>2.1. Defining the user requirements for modern distance learning platforms and smart labs for each partner's HEI</a:t>
                      </a:r>
                      <a:endParaRPr lang="en-US" sz="1400" dirty="0"/>
                    </a:p>
                  </a:txBody>
                  <a:tcPr/>
                </a:tc>
                <a:tc>
                  <a:txBody>
                    <a:bodyPr/>
                    <a:lstStyle/>
                    <a:p>
                      <a:r>
                        <a:rPr lang="en-US" sz="1400" dirty="0" smtClean="0"/>
                        <a:t>X</a:t>
                      </a:r>
                      <a:endParaRPr lang="en-US" sz="1400" dirty="0"/>
                    </a:p>
                  </a:txBody>
                  <a:tcPr anchor="ctr"/>
                </a:tc>
                <a:tc>
                  <a:txBody>
                    <a:bodyPr/>
                    <a:lstStyle/>
                    <a:p>
                      <a:r>
                        <a:rPr lang="en-US" sz="1400" dirty="0" smtClean="0"/>
                        <a:t>X</a:t>
                      </a:r>
                      <a:endParaRPr lang="en-US" sz="1400" dirty="0"/>
                    </a:p>
                  </a:txBody>
                  <a:tcPr anchor="ctr"/>
                </a:tc>
                <a:tc>
                  <a:txBody>
                    <a:bodyPr/>
                    <a:lstStyle/>
                    <a:p>
                      <a:r>
                        <a:rPr lang="en-US" sz="1400" dirty="0" smtClean="0"/>
                        <a:t>X</a:t>
                      </a:r>
                      <a:endParaRPr lang="en-US" sz="1400" dirty="0"/>
                    </a:p>
                  </a:txBody>
                  <a:tcPr anchor="ctr"/>
                </a:tc>
                <a:tc>
                  <a:txBody>
                    <a:bodyPr/>
                    <a:lstStyle/>
                    <a:p>
                      <a:r>
                        <a:rPr lang="en-US" sz="1400" dirty="0" smtClean="0"/>
                        <a:t>X</a:t>
                      </a:r>
                      <a:endParaRPr lang="en-US" sz="1400" dirty="0"/>
                    </a:p>
                  </a:txBody>
                  <a:tcPr anchor="ctr"/>
                </a:tc>
                <a:tc>
                  <a:txBody>
                    <a:bodyPr/>
                    <a:lstStyle/>
                    <a:p>
                      <a:endParaRPr lang="en-US" sz="1400" dirty="0"/>
                    </a:p>
                  </a:txBody>
                  <a:tcPr anchor="ctr"/>
                </a:tc>
                <a:tc>
                  <a:txBody>
                    <a:bodyPr/>
                    <a:lstStyle/>
                    <a:p>
                      <a:endParaRPr lang="en-US" sz="1400" dirty="0"/>
                    </a:p>
                  </a:txBody>
                  <a:tcPr anchor="ctr"/>
                </a:tc>
                <a:tc>
                  <a:txBody>
                    <a:bodyPr/>
                    <a:lstStyle/>
                    <a:p>
                      <a:endParaRPr lang="en-US" sz="1400" dirty="0"/>
                    </a:p>
                  </a:txBody>
                  <a:tcPr anchor="ctr"/>
                </a:tc>
                <a:tc>
                  <a:txBody>
                    <a:bodyPr/>
                    <a:lstStyle/>
                    <a:p>
                      <a:endParaRPr lang="en-US" sz="1400" dirty="0"/>
                    </a:p>
                  </a:txBody>
                  <a:tcPr anchor="ctr"/>
                </a:tc>
                <a:tc>
                  <a:txBody>
                    <a:bodyPr/>
                    <a:lstStyle/>
                    <a:p>
                      <a:endParaRPr lang="en-US" sz="1400" dirty="0"/>
                    </a:p>
                  </a:txBody>
                  <a:tcPr anchor="ctr"/>
                </a:tc>
                <a:tc>
                  <a:txBody>
                    <a:bodyPr/>
                    <a:lstStyle/>
                    <a:p>
                      <a:endParaRPr lang="en-US" sz="1400" dirty="0"/>
                    </a:p>
                  </a:txBody>
                  <a:tcPr anchor="ctr"/>
                </a:tc>
                <a:tc>
                  <a:txBody>
                    <a:bodyPr/>
                    <a:lstStyle/>
                    <a:p>
                      <a:endParaRPr lang="en-US" sz="1400" dirty="0"/>
                    </a:p>
                  </a:txBody>
                  <a:tcPr anchor="ctr"/>
                </a:tc>
                <a:tc>
                  <a:txBody>
                    <a:bodyPr/>
                    <a:lstStyle/>
                    <a:p>
                      <a:endParaRPr lang="en-US" sz="1400" dirty="0"/>
                    </a:p>
                  </a:txBody>
                  <a:tcPr anchor="ctr"/>
                </a:tc>
                <a:tc>
                  <a:txBody>
                    <a:bodyPr/>
                    <a:lstStyle/>
                    <a:p>
                      <a:endParaRPr lang="en-US" sz="1400" dirty="0"/>
                    </a:p>
                  </a:txBody>
                  <a:tcPr anchor="ctr"/>
                </a:tc>
                <a:extLst>
                  <a:ext uri="{0D108BD9-81ED-4DB2-BD59-A6C34878D82A}">
                    <a16:rowId xmlns:a16="http://schemas.microsoft.com/office/drawing/2014/main" val="567392970"/>
                  </a:ext>
                </a:extLst>
              </a:tr>
              <a:tr h="642935">
                <a:tc>
                  <a:txBody>
                    <a:bodyPr/>
                    <a:lstStyle/>
                    <a:p>
                      <a:r>
                        <a:rPr lang="en-US" sz="1400" dirty="0" smtClean="0"/>
                        <a:t>2.2 Defining new Innovative Pedagogical Approaches and Learning Methodologies to be implemented in teaching using modern multimedia learning platforms and smart labs</a:t>
                      </a:r>
                      <a:endParaRPr lang="en-US" sz="1400" dirty="0"/>
                    </a:p>
                  </a:txBody>
                  <a:tcPr/>
                </a:tc>
                <a:tc>
                  <a:txBody>
                    <a:bodyPr/>
                    <a:lstStyle/>
                    <a:p>
                      <a:endParaRPr lang="en-US" sz="1400" dirty="0"/>
                    </a:p>
                  </a:txBody>
                  <a:tcPr anchor="ctr"/>
                </a:tc>
                <a:tc>
                  <a:txBody>
                    <a:bodyPr/>
                    <a:lstStyle/>
                    <a:p>
                      <a:endParaRPr lang="en-US" sz="1400" dirty="0"/>
                    </a:p>
                  </a:txBody>
                  <a:tcPr anchor="ctr"/>
                </a:tc>
                <a:tc>
                  <a:txBody>
                    <a:bodyPr/>
                    <a:lstStyle/>
                    <a:p>
                      <a:r>
                        <a:rPr lang="en-US" sz="1400" dirty="0" smtClean="0"/>
                        <a:t>X</a:t>
                      </a:r>
                      <a:endParaRPr lang="en-US" sz="1400" dirty="0"/>
                    </a:p>
                  </a:txBody>
                  <a:tcPr anchor="ctr"/>
                </a:tc>
                <a:tc>
                  <a:txBody>
                    <a:bodyPr/>
                    <a:lstStyle/>
                    <a:p>
                      <a:r>
                        <a:rPr lang="en-US" sz="1400" dirty="0" smtClean="0"/>
                        <a:t>X</a:t>
                      </a:r>
                      <a:endParaRPr lang="en-US" sz="1400" dirty="0"/>
                    </a:p>
                  </a:txBody>
                  <a:tcPr anchor="ctr"/>
                </a:tc>
                <a:tc>
                  <a:txBody>
                    <a:bodyPr/>
                    <a:lstStyle/>
                    <a:p>
                      <a:r>
                        <a:rPr lang="en-US" sz="1400" dirty="0" smtClean="0"/>
                        <a:t>X</a:t>
                      </a:r>
                      <a:endParaRPr lang="en-US" sz="1400" dirty="0"/>
                    </a:p>
                  </a:txBody>
                  <a:tcPr anchor="ctr"/>
                </a:tc>
                <a:tc>
                  <a:txBody>
                    <a:bodyPr/>
                    <a:lstStyle/>
                    <a:p>
                      <a:r>
                        <a:rPr lang="en-US" sz="1400" dirty="0" smtClean="0"/>
                        <a:t>X</a:t>
                      </a:r>
                      <a:endParaRPr lang="en-US" sz="1400" dirty="0"/>
                    </a:p>
                  </a:txBody>
                  <a:tcPr anchor="ctr"/>
                </a:tc>
                <a:tc>
                  <a:txBody>
                    <a:bodyPr/>
                    <a:lstStyle/>
                    <a:p>
                      <a:r>
                        <a:rPr lang="en-US" sz="1400" dirty="0" smtClean="0"/>
                        <a:t>X</a:t>
                      </a:r>
                      <a:endParaRPr lang="en-US" sz="1400" dirty="0"/>
                    </a:p>
                  </a:txBody>
                  <a:tcPr anchor="ctr"/>
                </a:tc>
                <a:tc>
                  <a:txBody>
                    <a:bodyPr/>
                    <a:lstStyle/>
                    <a:p>
                      <a:endParaRPr lang="en-US" sz="1400" dirty="0"/>
                    </a:p>
                  </a:txBody>
                  <a:tcPr anchor="ctr"/>
                </a:tc>
                <a:tc>
                  <a:txBody>
                    <a:bodyPr/>
                    <a:lstStyle/>
                    <a:p>
                      <a:endParaRPr lang="en-US" sz="1400" dirty="0"/>
                    </a:p>
                  </a:txBody>
                  <a:tcPr anchor="ctr"/>
                </a:tc>
                <a:tc>
                  <a:txBody>
                    <a:bodyPr/>
                    <a:lstStyle/>
                    <a:p>
                      <a:endParaRPr lang="en-US" sz="1400" dirty="0"/>
                    </a:p>
                  </a:txBody>
                  <a:tcPr anchor="ctr"/>
                </a:tc>
                <a:tc>
                  <a:txBody>
                    <a:bodyPr/>
                    <a:lstStyle/>
                    <a:p>
                      <a:endParaRPr lang="en-US" sz="1400" dirty="0"/>
                    </a:p>
                  </a:txBody>
                  <a:tcPr anchor="ctr"/>
                </a:tc>
                <a:tc>
                  <a:txBody>
                    <a:bodyPr/>
                    <a:lstStyle/>
                    <a:p>
                      <a:endParaRPr lang="en-US" sz="1400" dirty="0"/>
                    </a:p>
                  </a:txBody>
                  <a:tcPr anchor="ctr"/>
                </a:tc>
                <a:tc>
                  <a:txBody>
                    <a:bodyPr/>
                    <a:lstStyle/>
                    <a:p>
                      <a:endParaRPr lang="en-US" sz="1400" dirty="0"/>
                    </a:p>
                  </a:txBody>
                  <a:tcPr anchor="ctr"/>
                </a:tc>
                <a:extLst>
                  <a:ext uri="{0D108BD9-81ED-4DB2-BD59-A6C34878D82A}">
                    <a16:rowId xmlns:a16="http://schemas.microsoft.com/office/drawing/2014/main" val="2166905839"/>
                  </a:ext>
                </a:extLst>
              </a:tr>
              <a:tr h="565018">
                <a:tc>
                  <a:txBody>
                    <a:bodyPr/>
                    <a:lstStyle/>
                    <a:p>
                      <a:r>
                        <a:rPr lang="en-US" sz="1400" dirty="0" smtClean="0"/>
                        <a:t>2.3 Developing the models of distance learning platforms and smart labs with technical specifications based on user requirements</a:t>
                      </a:r>
                      <a:endParaRPr lang="en-US" sz="1400" dirty="0"/>
                    </a:p>
                  </a:txBody>
                  <a:tcPr/>
                </a:tc>
                <a:tc>
                  <a:txBody>
                    <a:bodyPr/>
                    <a:lstStyle/>
                    <a:p>
                      <a:endParaRPr lang="en-US" sz="1400"/>
                    </a:p>
                  </a:txBody>
                  <a:tcPr anchor="ctr"/>
                </a:tc>
                <a:tc>
                  <a:txBody>
                    <a:bodyPr/>
                    <a:lstStyle/>
                    <a:p>
                      <a:endParaRPr lang="en-US" sz="1400"/>
                    </a:p>
                  </a:txBody>
                  <a:tcPr anchor="ctr"/>
                </a:tc>
                <a:tc>
                  <a:txBody>
                    <a:bodyPr/>
                    <a:lstStyle/>
                    <a:p>
                      <a:r>
                        <a:rPr lang="en-US" sz="1400" dirty="0" smtClean="0"/>
                        <a:t>X</a:t>
                      </a:r>
                      <a:endParaRPr lang="en-US" sz="1400" dirty="0"/>
                    </a:p>
                  </a:txBody>
                  <a:tcPr anchor="ctr"/>
                </a:tc>
                <a:tc>
                  <a:txBody>
                    <a:bodyPr/>
                    <a:lstStyle/>
                    <a:p>
                      <a:r>
                        <a:rPr lang="en-US" sz="1400" dirty="0" smtClean="0"/>
                        <a:t>X</a:t>
                      </a:r>
                      <a:endParaRPr lang="en-US" sz="1400" dirty="0"/>
                    </a:p>
                  </a:txBody>
                  <a:tcPr anchor="ctr"/>
                </a:tc>
                <a:tc>
                  <a:txBody>
                    <a:bodyPr/>
                    <a:lstStyle/>
                    <a:p>
                      <a:r>
                        <a:rPr lang="en-US" sz="1400" dirty="0" smtClean="0"/>
                        <a:t>X</a:t>
                      </a:r>
                      <a:endParaRPr lang="en-US" sz="1400" dirty="0"/>
                    </a:p>
                  </a:txBody>
                  <a:tcPr anchor="ctr"/>
                </a:tc>
                <a:tc>
                  <a:txBody>
                    <a:bodyPr/>
                    <a:lstStyle/>
                    <a:p>
                      <a:r>
                        <a:rPr lang="en-US" sz="1400" dirty="0" smtClean="0"/>
                        <a:t>X</a:t>
                      </a:r>
                      <a:endParaRPr lang="en-US" sz="1400" dirty="0"/>
                    </a:p>
                  </a:txBody>
                  <a:tcPr anchor="ctr"/>
                </a:tc>
                <a:tc>
                  <a:txBody>
                    <a:bodyPr/>
                    <a:lstStyle/>
                    <a:p>
                      <a:endParaRPr lang="en-US" sz="1400" dirty="0"/>
                    </a:p>
                  </a:txBody>
                  <a:tcPr anchor="ctr"/>
                </a:tc>
                <a:tc>
                  <a:txBody>
                    <a:bodyPr/>
                    <a:lstStyle/>
                    <a:p>
                      <a:endParaRPr lang="en-US" sz="1400" dirty="0"/>
                    </a:p>
                  </a:txBody>
                  <a:tcPr anchor="ctr"/>
                </a:tc>
                <a:tc>
                  <a:txBody>
                    <a:bodyPr/>
                    <a:lstStyle/>
                    <a:p>
                      <a:endParaRPr lang="en-US" sz="1400" dirty="0"/>
                    </a:p>
                  </a:txBody>
                  <a:tcPr anchor="ctr"/>
                </a:tc>
                <a:tc>
                  <a:txBody>
                    <a:bodyPr/>
                    <a:lstStyle/>
                    <a:p>
                      <a:endParaRPr lang="en-US" sz="1400" dirty="0"/>
                    </a:p>
                  </a:txBody>
                  <a:tcPr anchor="ctr"/>
                </a:tc>
                <a:tc>
                  <a:txBody>
                    <a:bodyPr/>
                    <a:lstStyle/>
                    <a:p>
                      <a:endParaRPr lang="en-US" sz="1400" dirty="0"/>
                    </a:p>
                  </a:txBody>
                  <a:tcPr anchor="ctr"/>
                </a:tc>
                <a:tc>
                  <a:txBody>
                    <a:bodyPr/>
                    <a:lstStyle/>
                    <a:p>
                      <a:endParaRPr lang="en-US" sz="1400" dirty="0"/>
                    </a:p>
                  </a:txBody>
                  <a:tcPr anchor="ctr"/>
                </a:tc>
                <a:tc>
                  <a:txBody>
                    <a:bodyPr/>
                    <a:lstStyle/>
                    <a:p>
                      <a:endParaRPr lang="en-US" sz="1400" dirty="0"/>
                    </a:p>
                  </a:txBody>
                  <a:tcPr anchor="ctr"/>
                </a:tc>
                <a:extLst>
                  <a:ext uri="{0D108BD9-81ED-4DB2-BD59-A6C34878D82A}">
                    <a16:rowId xmlns:a16="http://schemas.microsoft.com/office/drawing/2014/main" val="4161683007"/>
                  </a:ext>
                </a:extLst>
              </a:tr>
              <a:tr h="346196">
                <a:tc>
                  <a:txBody>
                    <a:bodyPr/>
                    <a:lstStyle/>
                    <a:p>
                      <a:r>
                        <a:rPr lang="en-US" sz="1400" dirty="0" smtClean="0">
                          <a:solidFill>
                            <a:srgbClr val="0070C0"/>
                          </a:solidFill>
                        </a:rPr>
                        <a:t>2.4 </a:t>
                      </a:r>
                      <a:r>
                        <a:rPr lang="en-US" sz="1400" dirty="0" err="1" smtClean="0">
                          <a:solidFill>
                            <a:srgbClr val="0070C0"/>
                          </a:solidFill>
                        </a:rPr>
                        <a:t>Organising</a:t>
                      </a:r>
                      <a:r>
                        <a:rPr lang="en-US" sz="1400" dirty="0" smtClean="0">
                          <a:solidFill>
                            <a:srgbClr val="0070C0"/>
                          </a:solidFill>
                        </a:rPr>
                        <a:t> the workshop for acceptance of proposed models (*Ljubljana)</a:t>
                      </a:r>
                      <a:endParaRPr lang="en-US" sz="1400" dirty="0">
                        <a:solidFill>
                          <a:srgbClr val="0070C0"/>
                        </a:solidFill>
                      </a:endParaRPr>
                    </a:p>
                  </a:txBody>
                  <a:tcPr/>
                </a:tc>
                <a:tc>
                  <a:txBody>
                    <a:bodyPr/>
                    <a:lstStyle/>
                    <a:p>
                      <a:endParaRPr lang="en-US" sz="1400"/>
                    </a:p>
                  </a:txBody>
                  <a:tcPr anchor="ctr"/>
                </a:tc>
                <a:tc>
                  <a:txBody>
                    <a:bodyPr/>
                    <a:lstStyle/>
                    <a:p>
                      <a:endParaRPr lang="en-US" sz="1400"/>
                    </a:p>
                  </a:txBody>
                  <a:tcPr anchor="ctr"/>
                </a:tc>
                <a:tc>
                  <a:txBody>
                    <a:bodyPr/>
                    <a:lstStyle/>
                    <a:p>
                      <a:endParaRPr lang="en-US" sz="1400"/>
                    </a:p>
                  </a:txBody>
                  <a:tcPr anchor="ctr"/>
                </a:tc>
                <a:tc>
                  <a:txBody>
                    <a:bodyPr/>
                    <a:lstStyle/>
                    <a:p>
                      <a:endParaRPr lang="en-US" sz="1400"/>
                    </a:p>
                  </a:txBody>
                  <a:tcPr anchor="ctr"/>
                </a:tc>
                <a:tc>
                  <a:txBody>
                    <a:bodyPr/>
                    <a:lstStyle/>
                    <a:p>
                      <a:endParaRPr lang="en-US" sz="1400" dirty="0"/>
                    </a:p>
                  </a:txBody>
                  <a:tcPr anchor="ctr"/>
                </a:tc>
                <a:tc>
                  <a:txBody>
                    <a:bodyPr/>
                    <a:lstStyle/>
                    <a:p>
                      <a:r>
                        <a:rPr lang="en-US" sz="1400" dirty="0" smtClean="0"/>
                        <a:t>X</a:t>
                      </a:r>
                      <a:endParaRPr lang="en-US" sz="1400" dirty="0"/>
                    </a:p>
                  </a:txBody>
                  <a:tcPr anchor="ctr"/>
                </a:tc>
                <a:tc>
                  <a:txBody>
                    <a:bodyPr/>
                    <a:lstStyle/>
                    <a:p>
                      <a:endParaRPr lang="en-US" sz="1400" dirty="0"/>
                    </a:p>
                  </a:txBody>
                  <a:tcPr anchor="ctr"/>
                </a:tc>
                <a:tc>
                  <a:txBody>
                    <a:bodyPr/>
                    <a:lstStyle/>
                    <a:p>
                      <a:endParaRPr lang="en-US" sz="1400" dirty="0"/>
                    </a:p>
                  </a:txBody>
                  <a:tcPr anchor="ctr"/>
                </a:tc>
                <a:tc>
                  <a:txBody>
                    <a:bodyPr/>
                    <a:lstStyle/>
                    <a:p>
                      <a:endParaRPr lang="en-US" sz="1400" dirty="0"/>
                    </a:p>
                  </a:txBody>
                  <a:tcPr anchor="ctr"/>
                </a:tc>
                <a:tc>
                  <a:txBody>
                    <a:bodyPr/>
                    <a:lstStyle/>
                    <a:p>
                      <a:endParaRPr lang="en-US" sz="1400" dirty="0"/>
                    </a:p>
                  </a:txBody>
                  <a:tcPr anchor="ctr"/>
                </a:tc>
                <a:tc>
                  <a:txBody>
                    <a:bodyPr/>
                    <a:lstStyle/>
                    <a:p>
                      <a:endParaRPr lang="en-US" sz="1400" dirty="0"/>
                    </a:p>
                  </a:txBody>
                  <a:tcPr anchor="ctr"/>
                </a:tc>
                <a:tc>
                  <a:txBody>
                    <a:bodyPr/>
                    <a:lstStyle/>
                    <a:p>
                      <a:endParaRPr lang="en-US" sz="1400" dirty="0"/>
                    </a:p>
                  </a:txBody>
                  <a:tcPr anchor="ctr"/>
                </a:tc>
                <a:tc>
                  <a:txBody>
                    <a:bodyPr/>
                    <a:lstStyle/>
                    <a:p>
                      <a:endParaRPr lang="en-US" sz="1400" dirty="0"/>
                    </a:p>
                  </a:txBody>
                  <a:tcPr anchor="ctr"/>
                </a:tc>
                <a:extLst>
                  <a:ext uri="{0D108BD9-81ED-4DB2-BD59-A6C34878D82A}">
                    <a16:rowId xmlns:a16="http://schemas.microsoft.com/office/drawing/2014/main" val="56300740"/>
                  </a:ext>
                </a:extLst>
              </a:tr>
              <a:tr h="346196">
                <a:tc>
                  <a:txBody>
                    <a:bodyPr/>
                    <a:lstStyle/>
                    <a:p>
                      <a:r>
                        <a:rPr lang="en-US" sz="1400" dirty="0" smtClean="0"/>
                        <a:t>2.5 Defining the changes in syllabuses for selected courses</a:t>
                      </a:r>
                      <a:endParaRPr lang="en-US" sz="1400" dirty="0"/>
                    </a:p>
                  </a:txBody>
                  <a:tcPr/>
                </a:tc>
                <a:tc>
                  <a:txBody>
                    <a:bodyPr/>
                    <a:lstStyle/>
                    <a:p>
                      <a:endParaRPr lang="en-US" sz="1400" dirty="0"/>
                    </a:p>
                  </a:txBody>
                  <a:tcPr anchor="ctr"/>
                </a:tc>
                <a:tc>
                  <a:txBody>
                    <a:bodyPr/>
                    <a:lstStyle/>
                    <a:p>
                      <a:endParaRPr lang="en-US" sz="1400"/>
                    </a:p>
                  </a:txBody>
                  <a:tcPr anchor="ctr"/>
                </a:tc>
                <a:tc>
                  <a:txBody>
                    <a:bodyPr/>
                    <a:lstStyle/>
                    <a:p>
                      <a:endParaRPr lang="en-US" sz="1400"/>
                    </a:p>
                  </a:txBody>
                  <a:tcPr anchor="ctr"/>
                </a:tc>
                <a:tc>
                  <a:txBody>
                    <a:bodyPr/>
                    <a:lstStyle/>
                    <a:p>
                      <a:endParaRPr lang="en-US" sz="1400"/>
                    </a:p>
                  </a:txBody>
                  <a:tcPr anchor="ctr"/>
                </a:tc>
                <a:tc>
                  <a:txBody>
                    <a:bodyPr/>
                    <a:lstStyle/>
                    <a:p>
                      <a:endParaRPr lang="en-US" sz="1400" dirty="0"/>
                    </a:p>
                  </a:txBody>
                  <a:tcPr anchor="ctr"/>
                </a:tc>
                <a:tc>
                  <a:txBody>
                    <a:bodyPr/>
                    <a:lstStyle/>
                    <a:p>
                      <a:endParaRPr lang="en-US" sz="1400" dirty="0"/>
                    </a:p>
                  </a:txBody>
                  <a:tcPr anchor="ctr"/>
                </a:tc>
                <a:tc>
                  <a:txBody>
                    <a:bodyPr/>
                    <a:lstStyle/>
                    <a:p>
                      <a:endParaRPr lang="en-US" sz="1400" dirty="0"/>
                    </a:p>
                  </a:txBody>
                  <a:tcPr anchor="ctr"/>
                </a:tc>
                <a:tc>
                  <a:txBody>
                    <a:bodyPr/>
                    <a:lstStyle/>
                    <a:p>
                      <a:endParaRPr lang="en-US" sz="1400" dirty="0"/>
                    </a:p>
                  </a:txBody>
                  <a:tcPr anchor="ctr"/>
                </a:tc>
                <a:tc>
                  <a:txBody>
                    <a:bodyPr/>
                    <a:lstStyle/>
                    <a:p>
                      <a:r>
                        <a:rPr lang="en-US" sz="1400" dirty="0" smtClean="0"/>
                        <a:t>X</a:t>
                      </a:r>
                      <a:endParaRPr lang="en-US" sz="1400" dirty="0"/>
                    </a:p>
                  </a:txBody>
                  <a:tcPr anchor="ctr"/>
                </a:tc>
                <a:tc>
                  <a:txBody>
                    <a:bodyPr/>
                    <a:lstStyle/>
                    <a:p>
                      <a:r>
                        <a:rPr lang="en-US" sz="1400" dirty="0" smtClean="0"/>
                        <a:t>X</a:t>
                      </a:r>
                      <a:endParaRPr lang="en-US" sz="1400" dirty="0"/>
                    </a:p>
                  </a:txBody>
                  <a:tcPr anchor="ctr"/>
                </a:tc>
                <a:tc>
                  <a:txBody>
                    <a:bodyPr/>
                    <a:lstStyle/>
                    <a:p>
                      <a:r>
                        <a:rPr lang="en-US" sz="1400" dirty="0" smtClean="0"/>
                        <a:t>X</a:t>
                      </a:r>
                      <a:endParaRPr lang="en-US" sz="1400" dirty="0"/>
                    </a:p>
                  </a:txBody>
                  <a:tcPr anchor="ctr"/>
                </a:tc>
                <a:tc>
                  <a:txBody>
                    <a:bodyPr/>
                    <a:lstStyle/>
                    <a:p>
                      <a:endParaRPr lang="en-US" sz="1400" dirty="0"/>
                    </a:p>
                  </a:txBody>
                  <a:tcPr anchor="ctr"/>
                </a:tc>
                <a:tc>
                  <a:txBody>
                    <a:bodyPr/>
                    <a:lstStyle/>
                    <a:p>
                      <a:endParaRPr lang="en-US" sz="1400" dirty="0"/>
                    </a:p>
                  </a:txBody>
                  <a:tcPr anchor="ctr"/>
                </a:tc>
                <a:extLst>
                  <a:ext uri="{0D108BD9-81ED-4DB2-BD59-A6C34878D82A}">
                    <a16:rowId xmlns:a16="http://schemas.microsoft.com/office/drawing/2014/main" val="279697211"/>
                  </a:ext>
                </a:extLst>
              </a:tr>
              <a:tr h="400221">
                <a:tc>
                  <a:txBody>
                    <a:bodyPr/>
                    <a:lstStyle/>
                    <a:p>
                      <a:r>
                        <a:rPr lang="en-US" sz="1400" dirty="0" smtClean="0"/>
                        <a:t>2.6 Obtaining the decision on changes in syllabuses by HEI council</a:t>
                      </a:r>
                      <a:endParaRPr lang="en-US" sz="1400" dirty="0"/>
                    </a:p>
                  </a:txBody>
                  <a:tcPr/>
                </a:tc>
                <a:tc>
                  <a:txBody>
                    <a:bodyPr/>
                    <a:lstStyle/>
                    <a:p>
                      <a:endParaRPr lang="en-US" sz="1400" dirty="0"/>
                    </a:p>
                  </a:txBody>
                  <a:tcPr anchor="ctr"/>
                </a:tc>
                <a:tc>
                  <a:txBody>
                    <a:bodyPr/>
                    <a:lstStyle/>
                    <a:p>
                      <a:endParaRPr lang="en-US" sz="1400" dirty="0"/>
                    </a:p>
                  </a:txBody>
                  <a:tcPr anchor="ctr"/>
                </a:tc>
                <a:tc>
                  <a:txBody>
                    <a:bodyPr/>
                    <a:lstStyle/>
                    <a:p>
                      <a:endParaRPr lang="en-US" sz="1400" dirty="0"/>
                    </a:p>
                  </a:txBody>
                  <a:tcPr anchor="ctr"/>
                </a:tc>
                <a:tc>
                  <a:txBody>
                    <a:bodyPr/>
                    <a:lstStyle/>
                    <a:p>
                      <a:endParaRPr lang="en-US" sz="1400" dirty="0"/>
                    </a:p>
                  </a:txBody>
                  <a:tcPr anchor="ctr"/>
                </a:tc>
                <a:tc>
                  <a:txBody>
                    <a:bodyPr/>
                    <a:lstStyle/>
                    <a:p>
                      <a:endParaRPr lang="en-US" sz="1400" dirty="0"/>
                    </a:p>
                  </a:txBody>
                  <a:tcPr anchor="ctr"/>
                </a:tc>
                <a:tc>
                  <a:txBody>
                    <a:bodyPr/>
                    <a:lstStyle/>
                    <a:p>
                      <a:endParaRPr lang="en-US" sz="1400" dirty="0"/>
                    </a:p>
                  </a:txBody>
                  <a:tcPr anchor="ctr"/>
                </a:tc>
                <a:tc>
                  <a:txBody>
                    <a:bodyPr/>
                    <a:lstStyle/>
                    <a:p>
                      <a:endParaRPr lang="en-US" sz="1400" dirty="0"/>
                    </a:p>
                  </a:txBody>
                  <a:tcPr anchor="ctr"/>
                </a:tc>
                <a:tc>
                  <a:txBody>
                    <a:bodyPr/>
                    <a:lstStyle/>
                    <a:p>
                      <a:endParaRPr lang="en-US" sz="1400" dirty="0"/>
                    </a:p>
                  </a:txBody>
                  <a:tcPr anchor="ctr"/>
                </a:tc>
                <a:tc>
                  <a:txBody>
                    <a:bodyPr/>
                    <a:lstStyle/>
                    <a:p>
                      <a:endParaRPr lang="en-US" sz="1400" dirty="0"/>
                    </a:p>
                  </a:txBody>
                  <a:tcPr anchor="ctr"/>
                </a:tc>
                <a:tc>
                  <a:txBody>
                    <a:bodyPr/>
                    <a:lstStyle/>
                    <a:p>
                      <a:endParaRPr lang="en-US" sz="1400" dirty="0"/>
                    </a:p>
                  </a:txBody>
                  <a:tcPr anchor="ctr"/>
                </a:tc>
                <a:tc>
                  <a:txBody>
                    <a:bodyPr/>
                    <a:lstStyle/>
                    <a:p>
                      <a:endParaRPr lang="en-US" sz="1400" dirty="0"/>
                    </a:p>
                  </a:txBody>
                  <a:tcPr anchor="ctr"/>
                </a:tc>
                <a:tc>
                  <a:txBody>
                    <a:bodyPr/>
                    <a:lstStyle/>
                    <a:p>
                      <a:r>
                        <a:rPr lang="en-US" sz="1400" dirty="0" smtClean="0"/>
                        <a:t>X</a:t>
                      </a:r>
                      <a:endParaRPr lang="en-US" sz="1400" dirty="0"/>
                    </a:p>
                  </a:txBody>
                  <a:tcPr anchor="ctr"/>
                </a:tc>
                <a:tc>
                  <a:txBody>
                    <a:bodyPr/>
                    <a:lstStyle/>
                    <a:p>
                      <a:r>
                        <a:rPr lang="en-US" sz="1400" dirty="0" smtClean="0"/>
                        <a:t>X</a:t>
                      </a:r>
                      <a:endParaRPr lang="en-US" sz="1400" dirty="0"/>
                    </a:p>
                  </a:txBody>
                  <a:tcPr anchor="ctr"/>
                </a:tc>
                <a:extLst>
                  <a:ext uri="{0D108BD9-81ED-4DB2-BD59-A6C34878D82A}">
                    <a16:rowId xmlns:a16="http://schemas.microsoft.com/office/drawing/2014/main" val="705350184"/>
                  </a:ext>
                </a:extLst>
              </a:tr>
            </a:tbl>
          </a:graphicData>
        </a:graphic>
      </p:graphicFrame>
      <p:sp>
        <p:nvSpPr>
          <p:cNvPr id="7" name="Content Placeholder 5"/>
          <p:cNvSpPr txBox="1">
            <a:spLocks/>
          </p:cNvSpPr>
          <p:nvPr/>
        </p:nvSpPr>
        <p:spPr>
          <a:xfrm>
            <a:off x="282588" y="6156898"/>
            <a:ext cx="11812430" cy="701102"/>
          </a:xfrm>
          <a:prstGeom prst="rect">
            <a:avLst/>
          </a:prstGeom>
        </p:spPr>
        <p:txBody>
          <a:bodyPr vert="horz" lIns="91440" tIns="45720" rIns="91440" bIns="45720" rtlCol="0">
            <a:normAutofit fontScale="550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a:lstStyle>
          <a:p>
            <a:pPr marL="0" indent="0">
              <a:buNone/>
            </a:pPr>
            <a:r>
              <a:rPr lang="en-US" dirty="0" smtClean="0"/>
              <a:t>WP Leader </a:t>
            </a:r>
            <a:r>
              <a:rPr lang="en-US" dirty="0"/>
              <a:t>– University of </a:t>
            </a:r>
            <a:r>
              <a:rPr lang="en-US" dirty="0" smtClean="0"/>
              <a:t>Malta</a:t>
            </a:r>
          </a:p>
          <a:p>
            <a:r>
              <a:rPr lang="en-US" dirty="0">
                <a:solidFill>
                  <a:srgbClr val="FFFF00"/>
                </a:solidFill>
              </a:rPr>
              <a:t>The quality of proposed models after the workshop along with the Teaching methodology developed will be verified by external expert who will evaluate that proposed solutions and methodology are feasible to be implemented, to result in achieving the project aims and goals and to be sustainable</a:t>
            </a:r>
          </a:p>
        </p:txBody>
      </p:sp>
      <p:sp>
        <p:nvSpPr>
          <p:cNvPr id="8" name="Content Placeholder 5"/>
          <p:cNvSpPr txBox="1">
            <a:spLocks/>
          </p:cNvSpPr>
          <p:nvPr/>
        </p:nvSpPr>
        <p:spPr>
          <a:xfrm>
            <a:off x="7259737" y="5058145"/>
            <a:ext cx="845172" cy="428255"/>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a:lstStyle>
          <a:p>
            <a:pPr marL="0" indent="0">
              <a:buNone/>
            </a:pPr>
            <a:r>
              <a:rPr lang="en-US" dirty="0" smtClean="0">
                <a:solidFill>
                  <a:srgbClr val="FF0000"/>
                </a:solidFill>
              </a:rPr>
              <a:t>X   </a:t>
            </a:r>
            <a:r>
              <a:rPr lang="en-US" dirty="0" err="1" smtClean="0">
                <a:solidFill>
                  <a:srgbClr val="FF0000"/>
                </a:solidFill>
              </a:rPr>
              <a:t>X</a:t>
            </a:r>
            <a:endParaRPr lang="en-US" dirty="0">
              <a:solidFill>
                <a:srgbClr val="FF0000"/>
              </a:solidFill>
            </a:endParaRPr>
          </a:p>
        </p:txBody>
      </p:sp>
    </p:spTree>
    <p:extLst>
      <p:ext uri="{BB962C8B-B14F-4D97-AF65-F5344CB8AC3E}">
        <p14:creationId xmlns:p14="http://schemas.microsoft.com/office/powerpoint/2010/main" val="34505640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WP3</a:t>
            </a:r>
            <a:r>
              <a:rPr lang="en-US" dirty="0" smtClean="0"/>
              <a:t> – </a:t>
            </a:r>
            <a:r>
              <a:rPr lang="en-GB" b="1" dirty="0"/>
              <a:t>DEVELOPMENT </a:t>
            </a:r>
            <a:br>
              <a:rPr lang="en-GB" b="1" dirty="0"/>
            </a:br>
            <a:r>
              <a:rPr lang="en-GB" b="1" dirty="0"/>
              <a:t>Infrastructure development</a:t>
            </a:r>
            <a:endParaRPr lang="en-US" dirty="0"/>
          </a:p>
        </p:txBody>
      </p:sp>
      <p:graphicFrame>
        <p:nvGraphicFramePr>
          <p:cNvPr id="5" name="Table 4"/>
          <p:cNvGraphicFramePr>
            <a:graphicFrameLocks noGrp="1"/>
          </p:cNvGraphicFramePr>
          <p:nvPr>
            <p:extLst>
              <p:ext uri="{D42A27DB-BD31-4B8C-83A1-F6EECF244321}">
                <p14:modId xmlns:p14="http://schemas.microsoft.com/office/powerpoint/2010/main" val="3793471943"/>
              </p:ext>
            </p:extLst>
          </p:nvPr>
        </p:nvGraphicFramePr>
        <p:xfrm>
          <a:off x="10048240" y="2162231"/>
          <a:ext cx="2046778" cy="3915730"/>
        </p:xfrm>
        <a:graphic>
          <a:graphicData uri="http://schemas.openxmlformats.org/drawingml/2006/table">
            <a:tbl>
              <a:tblPr firstRow="1" bandRow="1">
                <a:tableStyleId>{F5AB1C69-6EDB-4FF4-983F-18BD219EF322}</a:tableStyleId>
              </a:tblPr>
              <a:tblGrid>
                <a:gridCol w="2046778">
                  <a:extLst>
                    <a:ext uri="{9D8B030D-6E8A-4147-A177-3AD203B41FA5}">
                      <a16:colId xmlns:a16="http://schemas.microsoft.com/office/drawing/2014/main" val="2428642761"/>
                    </a:ext>
                  </a:extLst>
                </a:gridCol>
              </a:tblGrid>
              <a:tr h="617796">
                <a:tc>
                  <a:txBody>
                    <a:bodyPr/>
                    <a:lstStyle/>
                    <a:p>
                      <a:r>
                        <a:rPr lang="en-US" dirty="0" smtClean="0"/>
                        <a:t>Deliverables + KPIs</a:t>
                      </a:r>
                      <a:endParaRPr lang="en-US" dirty="0"/>
                    </a:p>
                  </a:txBody>
                  <a:tcPr/>
                </a:tc>
                <a:extLst>
                  <a:ext uri="{0D108BD9-81ED-4DB2-BD59-A6C34878D82A}">
                    <a16:rowId xmlns:a16="http://schemas.microsoft.com/office/drawing/2014/main" val="2397480503"/>
                  </a:ext>
                </a:extLst>
              </a:tr>
              <a:tr h="406402">
                <a:tc>
                  <a:txBody>
                    <a:bodyPr/>
                    <a:lstStyle/>
                    <a:p>
                      <a:r>
                        <a:rPr lang="en-US" sz="1200" dirty="0" smtClean="0"/>
                        <a:t>6 Reports - 1 from each WB institution</a:t>
                      </a:r>
                      <a:endParaRPr lang="en-US" sz="1200" dirty="0"/>
                    </a:p>
                  </a:txBody>
                  <a:tcPr/>
                </a:tc>
                <a:extLst>
                  <a:ext uri="{0D108BD9-81ED-4DB2-BD59-A6C34878D82A}">
                    <a16:rowId xmlns:a16="http://schemas.microsoft.com/office/drawing/2014/main" val="2898280232"/>
                  </a:ext>
                </a:extLst>
              </a:tr>
              <a:tr h="580969">
                <a:tc>
                  <a:txBody>
                    <a:bodyPr/>
                    <a:lstStyle/>
                    <a:p>
                      <a:r>
                        <a:rPr lang="en-US" sz="1100" dirty="0" smtClean="0"/>
                        <a:t>1 Report – with a number of components installed for each WB</a:t>
                      </a:r>
                      <a:r>
                        <a:rPr lang="en-US" sz="1100" baseline="0" dirty="0" smtClean="0"/>
                        <a:t> HEI</a:t>
                      </a:r>
                      <a:endParaRPr lang="en-US" sz="1100" dirty="0"/>
                    </a:p>
                  </a:txBody>
                  <a:tcPr/>
                </a:tc>
                <a:extLst>
                  <a:ext uri="{0D108BD9-81ED-4DB2-BD59-A6C34878D82A}">
                    <a16:rowId xmlns:a16="http://schemas.microsoft.com/office/drawing/2014/main" val="556252807"/>
                  </a:ext>
                </a:extLst>
              </a:tr>
              <a:tr h="443809">
                <a:tc>
                  <a:txBody>
                    <a:bodyPr/>
                    <a:lstStyle/>
                    <a:p>
                      <a:r>
                        <a:rPr lang="en-US" sz="1100" dirty="0" smtClean="0"/>
                        <a:t>1 Report – with a number of components launched</a:t>
                      </a:r>
                      <a:endParaRPr lang="en-US" sz="1100" dirty="0"/>
                    </a:p>
                  </a:txBody>
                  <a:tcPr/>
                </a:tc>
                <a:extLst>
                  <a:ext uri="{0D108BD9-81ED-4DB2-BD59-A6C34878D82A}">
                    <a16:rowId xmlns:a16="http://schemas.microsoft.com/office/drawing/2014/main" val="2108473097"/>
                  </a:ext>
                </a:extLst>
              </a:tr>
              <a:tr h="500121">
                <a:tc>
                  <a:txBody>
                    <a:bodyPr/>
                    <a:lstStyle/>
                    <a:p>
                      <a:r>
                        <a:rPr lang="en-US" sz="1100" dirty="0" smtClean="0"/>
                        <a:t>1 Report from the event, 2 days, 10 training</a:t>
                      </a:r>
                      <a:r>
                        <a:rPr lang="en-US" sz="1100" baseline="0" dirty="0" smtClean="0"/>
                        <a:t> participants</a:t>
                      </a:r>
                      <a:endParaRPr lang="en-US" sz="1100" dirty="0"/>
                    </a:p>
                  </a:txBody>
                  <a:tcPr/>
                </a:tc>
                <a:extLst>
                  <a:ext uri="{0D108BD9-81ED-4DB2-BD59-A6C34878D82A}">
                    <a16:rowId xmlns:a16="http://schemas.microsoft.com/office/drawing/2014/main" val="2439372029"/>
                  </a:ext>
                </a:extLst>
              </a:tr>
              <a:tr h="441283">
                <a:tc>
                  <a:txBody>
                    <a:bodyPr/>
                    <a:lstStyle/>
                    <a:p>
                      <a:r>
                        <a:rPr lang="en-US" sz="1200" dirty="0" smtClean="0"/>
                        <a:t>1 Report from the event, 3 days, 12 training</a:t>
                      </a:r>
                      <a:r>
                        <a:rPr lang="en-US" sz="1200" baseline="0" dirty="0" smtClean="0"/>
                        <a:t> participants</a:t>
                      </a:r>
                      <a:endParaRPr lang="en-US" sz="1200" dirty="0"/>
                    </a:p>
                  </a:txBody>
                  <a:tcPr/>
                </a:tc>
                <a:extLst>
                  <a:ext uri="{0D108BD9-81ED-4DB2-BD59-A6C34878D82A}">
                    <a16:rowId xmlns:a16="http://schemas.microsoft.com/office/drawing/2014/main" val="2128814599"/>
                  </a:ext>
                </a:extLst>
              </a:tr>
              <a:tr h="526806">
                <a:tc>
                  <a:txBody>
                    <a:bodyPr/>
                    <a:lstStyle/>
                    <a:p>
                      <a:r>
                        <a:rPr lang="en-US" sz="1200" dirty="0" smtClean="0"/>
                        <a:t>1 Report, a number of enhancements and APIs implemented</a:t>
                      </a:r>
                      <a:endParaRPr lang="en-US" sz="1200" dirty="0"/>
                    </a:p>
                  </a:txBody>
                  <a:tcPr/>
                </a:tc>
                <a:extLst>
                  <a:ext uri="{0D108BD9-81ED-4DB2-BD59-A6C34878D82A}">
                    <a16:rowId xmlns:a16="http://schemas.microsoft.com/office/drawing/2014/main" val="2707256474"/>
                  </a:ext>
                </a:extLst>
              </a:tr>
            </a:tbl>
          </a:graphicData>
        </a:graphic>
      </p:graphicFrame>
      <p:graphicFrame>
        <p:nvGraphicFramePr>
          <p:cNvPr id="6" name="Content Placeholder 3"/>
          <p:cNvGraphicFramePr>
            <a:graphicFrameLocks noGrp="1"/>
          </p:cNvGraphicFramePr>
          <p:nvPr>
            <p:ph idx="1"/>
            <p:extLst>
              <p:ext uri="{D42A27DB-BD31-4B8C-83A1-F6EECF244321}">
                <p14:modId xmlns:p14="http://schemas.microsoft.com/office/powerpoint/2010/main" val="3437975441"/>
              </p:ext>
            </p:extLst>
          </p:nvPr>
        </p:nvGraphicFramePr>
        <p:xfrm>
          <a:off x="232712" y="2162231"/>
          <a:ext cx="9700997" cy="3950147"/>
        </p:xfrm>
        <a:graphic>
          <a:graphicData uri="http://schemas.openxmlformats.org/drawingml/2006/table">
            <a:tbl>
              <a:tblPr firstRow="1" bandRow="1">
                <a:tableStyleId>{5C22544A-7EE6-4342-B048-85BDC9FD1C3A}</a:tableStyleId>
              </a:tblPr>
              <a:tblGrid>
                <a:gridCol w="5079121">
                  <a:extLst>
                    <a:ext uri="{9D8B030D-6E8A-4147-A177-3AD203B41FA5}">
                      <a16:colId xmlns:a16="http://schemas.microsoft.com/office/drawing/2014/main" val="2712741985"/>
                    </a:ext>
                  </a:extLst>
                </a:gridCol>
                <a:gridCol w="390698">
                  <a:extLst>
                    <a:ext uri="{9D8B030D-6E8A-4147-A177-3AD203B41FA5}">
                      <a16:colId xmlns:a16="http://schemas.microsoft.com/office/drawing/2014/main" val="1119261815"/>
                    </a:ext>
                  </a:extLst>
                </a:gridCol>
                <a:gridCol w="432262">
                  <a:extLst>
                    <a:ext uri="{9D8B030D-6E8A-4147-A177-3AD203B41FA5}">
                      <a16:colId xmlns:a16="http://schemas.microsoft.com/office/drawing/2014/main" val="450297159"/>
                    </a:ext>
                  </a:extLst>
                </a:gridCol>
                <a:gridCol w="399011">
                  <a:extLst>
                    <a:ext uri="{9D8B030D-6E8A-4147-A177-3AD203B41FA5}">
                      <a16:colId xmlns:a16="http://schemas.microsoft.com/office/drawing/2014/main" val="1905676383"/>
                    </a:ext>
                  </a:extLst>
                </a:gridCol>
                <a:gridCol w="282632">
                  <a:extLst>
                    <a:ext uri="{9D8B030D-6E8A-4147-A177-3AD203B41FA5}">
                      <a16:colId xmlns:a16="http://schemas.microsoft.com/office/drawing/2014/main" val="3588398417"/>
                    </a:ext>
                  </a:extLst>
                </a:gridCol>
                <a:gridCol w="299259">
                  <a:extLst>
                    <a:ext uri="{9D8B030D-6E8A-4147-A177-3AD203B41FA5}">
                      <a16:colId xmlns:a16="http://schemas.microsoft.com/office/drawing/2014/main" val="891900840"/>
                    </a:ext>
                  </a:extLst>
                </a:gridCol>
                <a:gridCol w="349134">
                  <a:extLst>
                    <a:ext uri="{9D8B030D-6E8A-4147-A177-3AD203B41FA5}">
                      <a16:colId xmlns:a16="http://schemas.microsoft.com/office/drawing/2014/main" val="3087324737"/>
                    </a:ext>
                  </a:extLst>
                </a:gridCol>
                <a:gridCol w="357447">
                  <a:extLst>
                    <a:ext uri="{9D8B030D-6E8A-4147-A177-3AD203B41FA5}">
                      <a16:colId xmlns:a16="http://schemas.microsoft.com/office/drawing/2014/main" val="298824092"/>
                    </a:ext>
                  </a:extLst>
                </a:gridCol>
                <a:gridCol w="374073">
                  <a:extLst>
                    <a:ext uri="{9D8B030D-6E8A-4147-A177-3AD203B41FA5}">
                      <a16:colId xmlns:a16="http://schemas.microsoft.com/office/drawing/2014/main" val="2549917139"/>
                    </a:ext>
                  </a:extLst>
                </a:gridCol>
                <a:gridCol w="340822">
                  <a:extLst>
                    <a:ext uri="{9D8B030D-6E8A-4147-A177-3AD203B41FA5}">
                      <a16:colId xmlns:a16="http://schemas.microsoft.com/office/drawing/2014/main" val="3785389801"/>
                    </a:ext>
                  </a:extLst>
                </a:gridCol>
                <a:gridCol w="349134">
                  <a:extLst>
                    <a:ext uri="{9D8B030D-6E8A-4147-A177-3AD203B41FA5}">
                      <a16:colId xmlns:a16="http://schemas.microsoft.com/office/drawing/2014/main" val="1241423008"/>
                    </a:ext>
                  </a:extLst>
                </a:gridCol>
                <a:gridCol w="376266">
                  <a:extLst>
                    <a:ext uri="{9D8B030D-6E8A-4147-A177-3AD203B41FA5}">
                      <a16:colId xmlns:a16="http://schemas.microsoft.com/office/drawing/2014/main" val="3673360911"/>
                    </a:ext>
                  </a:extLst>
                </a:gridCol>
                <a:gridCol w="335569">
                  <a:extLst>
                    <a:ext uri="{9D8B030D-6E8A-4147-A177-3AD203B41FA5}">
                      <a16:colId xmlns:a16="http://schemas.microsoft.com/office/drawing/2014/main" val="1183988739"/>
                    </a:ext>
                  </a:extLst>
                </a:gridCol>
                <a:gridCol w="335569">
                  <a:extLst>
                    <a:ext uri="{9D8B030D-6E8A-4147-A177-3AD203B41FA5}">
                      <a16:colId xmlns:a16="http://schemas.microsoft.com/office/drawing/2014/main" val="2735532655"/>
                    </a:ext>
                  </a:extLst>
                </a:gridCol>
              </a:tblGrid>
              <a:tr h="235424">
                <a:tc>
                  <a:txBody>
                    <a:bodyPr/>
                    <a:lstStyle/>
                    <a:p>
                      <a:endParaRPr lang="en-US" sz="1400" dirty="0"/>
                    </a:p>
                  </a:txBody>
                  <a:tcPr/>
                </a:tc>
                <a:tc gridSpan="3">
                  <a:txBody>
                    <a:bodyPr/>
                    <a:lstStyle/>
                    <a:p>
                      <a:pPr algn="ctr"/>
                      <a:r>
                        <a:rPr lang="en-US" sz="1400" dirty="0" smtClean="0"/>
                        <a:t>2021</a:t>
                      </a:r>
                      <a:endParaRPr lang="en-US" sz="1400" dirty="0"/>
                    </a:p>
                  </a:txBody>
                  <a:tcPr>
                    <a:lnR w="12700" cap="flat" cmpd="sng" algn="ctr">
                      <a:solidFill>
                        <a:schemeClr val="tx1"/>
                      </a:solidFill>
                      <a:prstDash val="solid"/>
                      <a:round/>
                      <a:headEnd type="none" w="med" len="med"/>
                      <a:tailEnd type="none" w="med" len="med"/>
                    </a:lnR>
                  </a:tcPr>
                </a:tc>
                <a:tc hMerge="1">
                  <a:txBody>
                    <a:bodyPr/>
                    <a:lstStyle/>
                    <a:p>
                      <a:endParaRPr lang="en-US" dirty="0"/>
                    </a:p>
                  </a:txBody>
                  <a:tcPr/>
                </a:tc>
                <a:tc hMerge="1">
                  <a:txBody>
                    <a:bodyPr/>
                    <a:lstStyle/>
                    <a:p>
                      <a:pPr algn="ctr"/>
                      <a:endParaRPr lang="en-US" dirty="0"/>
                    </a:p>
                  </a:txBody>
                  <a:tcPr/>
                </a:tc>
                <a:tc gridSpan="8">
                  <a:txBody>
                    <a:bodyPr/>
                    <a:lstStyle/>
                    <a:p>
                      <a:pPr algn="ctr"/>
                      <a:r>
                        <a:rPr lang="en-US" sz="1400" dirty="0" smtClean="0"/>
                        <a:t>2022</a:t>
                      </a:r>
                      <a:endParaRPr 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hMerge="1">
                  <a:txBody>
                    <a:bodyPr/>
                    <a:lstStyle/>
                    <a:p>
                      <a:endParaRPr lang="en-US" dirty="0"/>
                    </a:p>
                  </a:txBody>
                  <a:tcPr/>
                </a:tc>
                <a:tc hMerge="1">
                  <a:txBody>
                    <a:bodyPr/>
                    <a:lstStyle/>
                    <a:p>
                      <a:endParaRPr lang="en-US" dirty="0"/>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pPr algn="ctr"/>
                      <a:endParaRPr lang="en-US" sz="1400" dirty="0"/>
                    </a:p>
                  </a:txBody>
                  <a:tcPr>
                    <a:lnL w="12700" cap="flat" cmpd="sng" algn="ctr">
                      <a:solidFill>
                        <a:schemeClr val="tx1"/>
                      </a:solidFill>
                      <a:prstDash val="solid"/>
                      <a:round/>
                      <a:headEnd type="none" w="med" len="med"/>
                      <a:tailEnd type="none" w="med" len="med"/>
                    </a:lnL>
                  </a:tcPr>
                </a:tc>
                <a:tc hMerge="1">
                  <a:txBody>
                    <a:bodyPr/>
                    <a:lstStyle/>
                    <a:p>
                      <a:endParaRPr lang="en-US"/>
                    </a:p>
                  </a:txBody>
                  <a:tcPr/>
                </a:tc>
                <a:tc gridSpan="2">
                  <a:txBody>
                    <a:bodyPr/>
                    <a:lstStyle/>
                    <a:p>
                      <a:pPr algn="ctr"/>
                      <a:r>
                        <a:rPr lang="en-US" sz="1400" dirty="0" smtClean="0"/>
                        <a:t>2023</a:t>
                      </a:r>
                      <a:endParaRPr lang="en-US" sz="1400" dirty="0"/>
                    </a:p>
                  </a:txBody>
                  <a:tcPr>
                    <a:lnL w="12700" cap="flat" cmpd="sng" algn="ctr">
                      <a:solidFill>
                        <a:schemeClr val="tx1"/>
                      </a:solidFill>
                      <a:prstDash val="solid"/>
                      <a:round/>
                      <a:headEnd type="none" w="med" len="med"/>
                      <a:tailEnd type="none" w="med" len="med"/>
                    </a:lnL>
                  </a:tcPr>
                </a:tc>
                <a:tc hMerge="1">
                  <a:txBody>
                    <a:bodyPr/>
                    <a:lstStyle/>
                    <a:p>
                      <a:pPr algn="ctr"/>
                      <a:endParaRPr lang="en-US" dirty="0"/>
                    </a:p>
                  </a:txBody>
                  <a:tcP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3788726421"/>
                  </a:ext>
                </a:extLst>
              </a:tr>
              <a:tr h="235424">
                <a:tc>
                  <a:txBody>
                    <a:bodyPr/>
                    <a:lstStyle/>
                    <a:p>
                      <a:endParaRPr lang="en-US" sz="1400" dirty="0"/>
                    </a:p>
                  </a:txBody>
                  <a:tcPr/>
                </a:tc>
                <a:tc>
                  <a:txBody>
                    <a:bodyPr/>
                    <a:lstStyle/>
                    <a:p>
                      <a:r>
                        <a:rPr lang="en-US" sz="1100" dirty="0" smtClean="0"/>
                        <a:t>10</a:t>
                      </a:r>
                      <a:endParaRPr lang="en-US" sz="1100" dirty="0"/>
                    </a:p>
                  </a:txBody>
                  <a:tcPr/>
                </a:tc>
                <a:tc>
                  <a:txBody>
                    <a:bodyPr/>
                    <a:lstStyle/>
                    <a:p>
                      <a:r>
                        <a:rPr lang="en-US" sz="1100" dirty="0" smtClean="0"/>
                        <a:t>11</a:t>
                      </a:r>
                      <a:endParaRPr lang="en-US" sz="1100" dirty="0"/>
                    </a:p>
                  </a:txBody>
                  <a:tcPr/>
                </a:tc>
                <a:tc>
                  <a:txBody>
                    <a:bodyPr/>
                    <a:lstStyle/>
                    <a:p>
                      <a:r>
                        <a:rPr lang="en-US" sz="1100" dirty="0" smtClean="0"/>
                        <a:t>12</a:t>
                      </a:r>
                      <a:endParaRPr lang="en-US" sz="1100" dirty="0"/>
                    </a:p>
                  </a:txBody>
                  <a:tcPr/>
                </a:tc>
                <a:tc>
                  <a:txBody>
                    <a:bodyPr/>
                    <a:lstStyle/>
                    <a:p>
                      <a:r>
                        <a:rPr lang="en-US" sz="1400" dirty="0" smtClean="0"/>
                        <a:t>1</a:t>
                      </a:r>
                      <a:endParaRPr lang="en-US" sz="1400" dirty="0"/>
                    </a:p>
                  </a:txBody>
                  <a:tcPr/>
                </a:tc>
                <a:tc>
                  <a:txBody>
                    <a:bodyPr/>
                    <a:lstStyle/>
                    <a:p>
                      <a:r>
                        <a:rPr lang="en-US" sz="1400" dirty="0" smtClean="0"/>
                        <a:t>2</a:t>
                      </a:r>
                      <a:endParaRPr lang="en-US" sz="1400" dirty="0"/>
                    </a:p>
                  </a:txBody>
                  <a:tcPr/>
                </a:tc>
                <a:tc>
                  <a:txBody>
                    <a:bodyPr/>
                    <a:lstStyle/>
                    <a:p>
                      <a:r>
                        <a:rPr lang="en-US" sz="1400" dirty="0" smtClean="0"/>
                        <a:t>3</a:t>
                      </a:r>
                      <a:endParaRPr lang="en-US" sz="1400" dirty="0"/>
                    </a:p>
                  </a:txBody>
                  <a:tcPr/>
                </a:tc>
                <a:tc>
                  <a:txBody>
                    <a:bodyPr/>
                    <a:lstStyle/>
                    <a:p>
                      <a:r>
                        <a:rPr lang="en-US" sz="1400" dirty="0" smtClean="0"/>
                        <a:t>4</a:t>
                      </a:r>
                      <a:endParaRPr lang="en-US" sz="1400" dirty="0"/>
                    </a:p>
                  </a:txBody>
                  <a:tcPr/>
                </a:tc>
                <a:tc>
                  <a:txBody>
                    <a:bodyPr/>
                    <a:lstStyle/>
                    <a:p>
                      <a:r>
                        <a:rPr lang="en-US" sz="1400" dirty="0" smtClean="0"/>
                        <a:t>5</a:t>
                      </a:r>
                      <a:endParaRPr lang="en-US" sz="1400" dirty="0"/>
                    </a:p>
                  </a:txBody>
                  <a:tcPr/>
                </a:tc>
                <a:tc>
                  <a:txBody>
                    <a:bodyPr/>
                    <a:lstStyle/>
                    <a:p>
                      <a:r>
                        <a:rPr lang="en-US" sz="1400" dirty="0" smtClean="0"/>
                        <a:t>6</a:t>
                      </a:r>
                      <a:endParaRPr lang="en-US" sz="1400" dirty="0"/>
                    </a:p>
                  </a:txBody>
                  <a:tcPr>
                    <a:lnR w="12700" cap="flat" cmpd="sng" algn="ctr">
                      <a:solidFill>
                        <a:schemeClr val="tx1"/>
                      </a:solidFill>
                      <a:prstDash val="solid"/>
                      <a:round/>
                      <a:headEnd type="none" w="med" len="med"/>
                      <a:tailEnd type="none" w="med" len="med"/>
                    </a:lnR>
                  </a:tcPr>
                </a:tc>
                <a:tc>
                  <a:txBody>
                    <a:bodyPr/>
                    <a:lstStyle/>
                    <a:p>
                      <a:r>
                        <a:rPr lang="en-US" sz="1400" dirty="0" smtClean="0"/>
                        <a:t>9</a:t>
                      </a:r>
                      <a:endParaRPr 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r>
                        <a:rPr lang="en-US" sz="1400" dirty="0" smtClean="0"/>
                        <a:t>12</a:t>
                      </a:r>
                      <a:endParaRPr 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r>
                        <a:rPr lang="en-US" sz="1400" dirty="0" smtClean="0"/>
                        <a:t>1</a:t>
                      </a:r>
                      <a:endParaRPr 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r>
                        <a:rPr lang="en-US" sz="1400" dirty="0" smtClean="0"/>
                        <a:t>5</a:t>
                      </a:r>
                      <a:endParaRPr lang="en-US" sz="1400" dirty="0"/>
                    </a:p>
                  </a:txBody>
                  <a:tcP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3348953074"/>
                  </a:ext>
                </a:extLst>
              </a:tr>
              <a:tr h="395318">
                <a:tc>
                  <a:txBody>
                    <a:bodyPr/>
                    <a:lstStyle/>
                    <a:p>
                      <a:r>
                        <a:rPr lang="en-US" sz="1400" dirty="0" smtClean="0"/>
                        <a:t>3.1 Hardware and software purchase</a:t>
                      </a:r>
                      <a:endParaRPr lang="en-US" sz="1400" dirty="0"/>
                    </a:p>
                  </a:txBody>
                  <a:tcPr/>
                </a:tc>
                <a:tc>
                  <a:txBody>
                    <a:bodyPr/>
                    <a:lstStyle/>
                    <a:p>
                      <a:r>
                        <a:rPr lang="en-US" sz="1400" dirty="0" smtClean="0"/>
                        <a:t>X</a:t>
                      </a:r>
                      <a:endParaRPr lang="en-US" sz="1400" dirty="0"/>
                    </a:p>
                  </a:txBody>
                  <a:tcPr anchor="ctr"/>
                </a:tc>
                <a:tc>
                  <a:txBody>
                    <a:bodyPr/>
                    <a:lstStyle/>
                    <a:p>
                      <a:r>
                        <a:rPr lang="en-US" sz="1400" dirty="0" smtClean="0"/>
                        <a:t>X</a:t>
                      </a:r>
                      <a:endParaRPr lang="en-US" sz="1400" dirty="0"/>
                    </a:p>
                  </a:txBody>
                  <a:tcPr anchor="ctr"/>
                </a:tc>
                <a:tc>
                  <a:txBody>
                    <a:bodyPr/>
                    <a:lstStyle/>
                    <a:p>
                      <a:r>
                        <a:rPr lang="en-US" sz="1400" dirty="0" smtClean="0"/>
                        <a:t>X</a:t>
                      </a:r>
                      <a:endParaRPr lang="en-US" sz="1400" dirty="0"/>
                    </a:p>
                  </a:txBody>
                  <a:tcPr anchor="ctr"/>
                </a:tc>
                <a:tc>
                  <a:txBody>
                    <a:bodyPr/>
                    <a:lstStyle/>
                    <a:p>
                      <a:r>
                        <a:rPr lang="en-US" sz="1400" dirty="0" smtClean="0"/>
                        <a:t>X</a:t>
                      </a:r>
                      <a:endParaRPr lang="en-US" sz="1400" dirty="0"/>
                    </a:p>
                  </a:txBody>
                  <a:tcPr anchor="ctr"/>
                </a:tc>
                <a:tc>
                  <a:txBody>
                    <a:bodyPr/>
                    <a:lstStyle/>
                    <a:p>
                      <a:r>
                        <a:rPr lang="en-US" sz="1400" dirty="0" smtClean="0"/>
                        <a:t>X</a:t>
                      </a:r>
                      <a:endParaRPr lang="en-US" sz="1400" dirty="0"/>
                    </a:p>
                  </a:txBody>
                  <a:tcPr anchor="ctr"/>
                </a:tc>
                <a:tc>
                  <a:txBody>
                    <a:bodyPr/>
                    <a:lstStyle/>
                    <a:p>
                      <a:endParaRPr lang="en-US" sz="1400" dirty="0"/>
                    </a:p>
                  </a:txBody>
                  <a:tcPr anchor="ctr"/>
                </a:tc>
                <a:tc>
                  <a:txBody>
                    <a:bodyPr/>
                    <a:lstStyle/>
                    <a:p>
                      <a:endParaRPr lang="en-US" sz="1400" dirty="0"/>
                    </a:p>
                  </a:txBody>
                  <a:tcPr anchor="ctr"/>
                </a:tc>
                <a:tc>
                  <a:txBody>
                    <a:bodyPr/>
                    <a:lstStyle/>
                    <a:p>
                      <a:endParaRPr lang="en-US" sz="1400" dirty="0"/>
                    </a:p>
                  </a:txBody>
                  <a:tcPr anchor="ctr"/>
                </a:tc>
                <a:tc>
                  <a:txBody>
                    <a:bodyPr/>
                    <a:lstStyle/>
                    <a:p>
                      <a:endParaRPr lang="en-US" sz="1400" dirty="0"/>
                    </a:p>
                  </a:txBody>
                  <a:tcPr anchor="ctr"/>
                </a:tc>
                <a:tc>
                  <a:txBody>
                    <a:bodyPr/>
                    <a:lstStyle/>
                    <a:p>
                      <a:endParaRPr lang="en-US" sz="1400" dirty="0"/>
                    </a:p>
                  </a:txBody>
                  <a:tcPr anchor="ctr"/>
                </a:tc>
                <a:tc>
                  <a:txBody>
                    <a:bodyPr/>
                    <a:lstStyle/>
                    <a:p>
                      <a:endParaRPr lang="en-US" sz="1400" dirty="0"/>
                    </a:p>
                  </a:txBody>
                  <a:tcPr anchor="ctr"/>
                </a:tc>
                <a:tc>
                  <a:txBody>
                    <a:bodyPr/>
                    <a:lstStyle/>
                    <a:p>
                      <a:endParaRPr lang="en-US" sz="1400" dirty="0"/>
                    </a:p>
                  </a:txBody>
                  <a:tcPr anchor="ctr"/>
                </a:tc>
                <a:tc>
                  <a:txBody>
                    <a:bodyPr/>
                    <a:lstStyle/>
                    <a:p>
                      <a:endParaRPr lang="en-US" sz="1400" dirty="0"/>
                    </a:p>
                  </a:txBody>
                  <a:tcPr anchor="ctr"/>
                </a:tc>
                <a:extLst>
                  <a:ext uri="{0D108BD9-81ED-4DB2-BD59-A6C34878D82A}">
                    <a16:rowId xmlns:a16="http://schemas.microsoft.com/office/drawing/2014/main" val="567392970"/>
                  </a:ext>
                </a:extLst>
              </a:tr>
              <a:tr h="399011">
                <a:tc>
                  <a:txBody>
                    <a:bodyPr/>
                    <a:lstStyle/>
                    <a:p>
                      <a:r>
                        <a:rPr lang="en-US" sz="1400" dirty="0" smtClean="0"/>
                        <a:t>3.2 Installing equipment and platform preparation</a:t>
                      </a:r>
                      <a:endParaRPr lang="en-US" sz="1400" dirty="0"/>
                    </a:p>
                  </a:txBody>
                  <a:tcPr/>
                </a:tc>
                <a:tc>
                  <a:txBody>
                    <a:bodyPr/>
                    <a:lstStyle/>
                    <a:p>
                      <a:endParaRPr lang="en-US" sz="1400" dirty="0"/>
                    </a:p>
                  </a:txBody>
                  <a:tcPr anchor="ctr"/>
                </a:tc>
                <a:tc>
                  <a:txBody>
                    <a:bodyPr/>
                    <a:lstStyle/>
                    <a:p>
                      <a:endParaRPr lang="en-US" sz="1400" dirty="0"/>
                    </a:p>
                  </a:txBody>
                  <a:tcPr anchor="ctr"/>
                </a:tc>
                <a:tc>
                  <a:txBody>
                    <a:bodyPr/>
                    <a:lstStyle/>
                    <a:p>
                      <a:endParaRPr lang="en-US" sz="1400" dirty="0"/>
                    </a:p>
                  </a:txBody>
                  <a:tcPr anchor="ctr"/>
                </a:tc>
                <a:tc>
                  <a:txBody>
                    <a:bodyPr/>
                    <a:lstStyle/>
                    <a:p>
                      <a:r>
                        <a:rPr lang="en-US" sz="1400" dirty="0" smtClean="0"/>
                        <a:t>X</a:t>
                      </a:r>
                      <a:endParaRPr lang="en-US" sz="1400" dirty="0"/>
                    </a:p>
                  </a:txBody>
                  <a:tcPr anchor="ctr"/>
                </a:tc>
                <a:tc>
                  <a:txBody>
                    <a:bodyPr/>
                    <a:lstStyle/>
                    <a:p>
                      <a:r>
                        <a:rPr lang="en-US" sz="1400" dirty="0" smtClean="0"/>
                        <a:t>X</a:t>
                      </a:r>
                      <a:endParaRPr lang="en-US" sz="1400" dirty="0"/>
                    </a:p>
                  </a:txBody>
                  <a:tcPr anchor="ctr"/>
                </a:tc>
                <a:tc>
                  <a:txBody>
                    <a:bodyPr/>
                    <a:lstStyle/>
                    <a:p>
                      <a:r>
                        <a:rPr lang="en-US" sz="1400" dirty="0" smtClean="0"/>
                        <a:t>X</a:t>
                      </a:r>
                      <a:endParaRPr lang="en-US" sz="1400" dirty="0"/>
                    </a:p>
                  </a:txBody>
                  <a:tcPr anchor="ctr"/>
                </a:tc>
                <a:tc>
                  <a:txBody>
                    <a:bodyPr/>
                    <a:lstStyle/>
                    <a:p>
                      <a:endParaRPr lang="en-US" sz="1400" dirty="0"/>
                    </a:p>
                  </a:txBody>
                  <a:tcPr anchor="ctr"/>
                </a:tc>
                <a:tc>
                  <a:txBody>
                    <a:bodyPr/>
                    <a:lstStyle/>
                    <a:p>
                      <a:endParaRPr lang="en-US" sz="1400" dirty="0"/>
                    </a:p>
                  </a:txBody>
                  <a:tcPr anchor="ctr"/>
                </a:tc>
                <a:tc>
                  <a:txBody>
                    <a:bodyPr/>
                    <a:lstStyle/>
                    <a:p>
                      <a:endParaRPr lang="en-US" sz="1400" dirty="0"/>
                    </a:p>
                  </a:txBody>
                  <a:tcPr anchor="ctr"/>
                </a:tc>
                <a:tc>
                  <a:txBody>
                    <a:bodyPr/>
                    <a:lstStyle/>
                    <a:p>
                      <a:endParaRPr lang="en-US" sz="1400" dirty="0"/>
                    </a:p>
                  </a:txBody>
                  <a:tcPr anchor="ctr"/>
                </a:tc>
                <a:tc>
                  <a:txBody>
                    <a:bodyPr/>
                    <a:lstStyle/>
                    <a:p>
                      <a:endParaRPr lang="en-US" sz="1400" dirty="0"/>
                    </a:p>
                  </a:txBody>
                  <a:tcPr anchor="ctr"/>
                </a:tc>
                <a:tc>
                  <a:txBody>
                    <a:bodyPr/>
                    <a:lstStyle/>
                    <a:p>
                      <a:endParaRPr lang="en-US" sz="1400" dirty="0"/>
                    </a:p>
                  </a:txBody>
                  <a:tcPr anchor="ctr"/>
                </a:tc>
                <a:tc>
                  <a:txBody>
                    <a:bodyPr/>
                    <a:lstStyle/>
                    <a:p>
                      <a:endParaRPr lang="en-US" sz="1400" dirty="0"/>
                    </a:p>
                  </a:txBody>
                  <a:tcPr anchor="ctr"/>
                </a:tc>
                <a:extLst>
                  <a:ext uri="{0D108BD9-81ED-4DB2-BD59-A6C34878D82A}">
                    <a16:rowId xmlns:a16="http://schemas.microsoft.com/office/drawing/2014/main" val="2166905839"/>
                  </a:ext>
                </a:extLst>
              </a:tr>
              <a:tr h="565018">
                <a:tc>
                  <a:txBody>
                    <a:bodyPr/>
                    <a:lstStyle/>
                    <a:p>
                      <a:r>
                        <a:rPr lang="en-US" sz="1400" dirty="0" smtClean="0">
                          <a:solidFill>
                            <a:schemeClr val="accent4">
                              <a:lumMod val="75000"/>
                            </a:schemeClr>
                          </a:solidFill>
                        </a:rPr>
                        <a:t>2.3 Modern core distance learning platforms and smart labs set-up and launching</a:t>
                      </a:r>
                      <a:endParaRPr lang="en-US" sz="1400" dirty="0">
                        <a:solidFill>
                          <a:schemeClr val="accent4">
                            <a:lumMod val="75000"/>
                          </a:schemeClr>
                        </a:solidFill>
                      </a:endParaRPr>
                    </a:p>
                  </a:txBody>
                  <a:tcPr/>
                </a:tc>
                <a:tc>
                  <a:txBody>
                    <a:bodyPr/>
                    <a:lstStyle/>
                    <a:p>
                      <a:endParaRPr lang="en-US" sz="1400"/>
                    </a:p>
                  </a:txBody>
                  <a:tcPr anchor="ctr"/>
                </a:tc>
                <a:tc>
                  <a:txBody>
                    <a:bodyPr/>
                    <a:lstStyle/>
                    <a:p>
                      <a:endParaRPr lang="en-US" sz="1400"/>
                    </a:p>
                  </a:txBody>
                  <a:tcPr anchor="ctr"/>
                </a:tc>
                <a:tc>
                  <a:txBody>
                    <a:bodyPr/>
                    <a:lstStyle/>
                    <a:p>
                      <a:endParaRPr lang="en-US" sz="1400" dirty="0"/>
                    </a:p>
                  </a:txBody>
                  <a:tcPr anchor="ctr"/>
                </a:tc>
                <a:tc>
                  <a:txBody>
                    <a:bodyPr/>
                    <a:lstStyle/>
                    <a:p>
                      <a:endParaRPr lang="en-US" sz="1400" dirty="0"/>
                    </a:p>
                  </a:txBody>
                  <a:tcPr anchor="ctr"/>
                </a:tc>
                <a:tc>
                  <a:txBody>
                    <a:bodyPr/>
                    <a:lstStyle/>
                    <a:p>
                      <a:r>
                        <a:rPr lang="en-US" sz="1400" dirty="0" smtClean="0"/>
                        <a:t>X</a:t>
                      </a:r>
                      <a:endParaRPr lang="en-US" sz="1400" dirty="0"/>
                    </a:p>
                  </a:txBody>
                  <a:tcPr anchor="ctr"/>
                </a:tc>
                <a:tc>
                  <a:txBody>
                    <a:bodyPr/>
                    <a:lstStyle/>
                    <a:p>
                      <a:r>
                        <a:rPr lang="en-US" sz="1400" dirty="0" smtClean="0"/>
                        <a:t>X</a:t>
                      </a:r>
                      <a:endParaRPr lang="en-US" sz="1400" dirty="0"/>
                    </a:p>
                  </a:txBody>
                  <a:tcPr anchor="ctr"/>
                </a:tc>
                <a:tc>
                  <a:txBody>
                    <a:bodyPr/>
                    <a:lstStyle/>
                    <a:p>
                      <a:r>
                        <a:rPr lang="en-US" sz="1400" dirty="0" smtClean="0"/>
                        <a:t>X</a:t>
                      </a:r>
                      <a:endParaRPr lang="en-US" sz="1400" dirty="0"/>
                    </a:p>
                  </a:txBody>
                  <a:tcPr anchor="ctr"/>
                </a:tc>
                <a:tc>
                  <a:txBody>
                    <a:bodyPr/>
                    <a:lstStyle/>
                    <a:p>
                      <a:endParaRPr lang="en-US" sz="1400" dirty="0"/>
                    </a:p>
                  </a:txBody>
                  <a:tcPr anchor="ctr"/>
                </a:tc>
                <a:tc>
                  <a:txBody>
                    <a:bodyPr/>
                    <a:lstStyle/>
                    <a:p>
                      <a:endParaRPr lang="en-US" sz="1400" dirty="0"/>
                    </a:p>
                  </a:txBody>
                  <a:tcPr anchor="ctr"/>
                </a:tc>
                <a:tc>
                  <a:txBody>
                    <a:bodyPr/>
                    <a:lstStyle/>
                    <a:p>
                      <a:endParaRPr lang="en-US" sz="1400" dirty="0"/>
                    </a:p>
                  </a:txBody>
                  <a:tcPr anchor="ctr"/>
                </a:tc>
                <a:tc>
                  <a:txBody>
                    <a:bodyPr/>
                    <a:lstStyle/>
                    <a:p>
                      <a:endParaRPr lang="en-US" sz="1400" dirty="0"/>
                    </a:p>
                  </a:txBody>
                  <a:tcPr anchor="ctr"/>
                </a:tc>
                <a:tc>
                  <a:txBody>
                    <a:bodyPr/>
                    <a:lstStyle/>
                    <a:p>
                      <a:endParaRPr lang="en-US" sz="1400" dirty="0"/>
                    </a:p>
                  </a:txBody>
                  <a:tcPr anchor="ctr"/>
                </a:tc>
                <a:tc>
                  <a:txBody>
                    <a:bodyPr/>
                    <a:lstStyle/>
                    <a:p>
                      <a:endParaRPr lang="en-US" sz="1400" dirty="0"/>
                    </a:p>
                  </a:txBody>
                  <a:tcPr anchor="ctr"/>
                </a:tc>
                <a:extLst>
                  <a:ext uri="{0D108BD9-81ED-4DB2-BD59-A6C34878D82A}">
                    <a16:rowId xmlns:a16="http://schemas.microsoft.com/office/drawing/2014/main" val="4161683007"/>
                  </a:ext>
                </a:extLst>
              </a:tr>
              <a:tr h="346196">
                <a:tc>
                  <a:txBody>
                    <a:bodyPr/>
                    <a:lstStyle/>
                    <a:p>
                      <a:r>
                        <a:rPr lang="en-US" sz="1400" dirty="0" smtClean="0">
                          <a:solidFill>
                            <a:srgbClr val="0070C0"/>
                          </a:solidFill>
                        </a:rPr>
                        <a:t>2.4 Training of administrators to maintain the distance learning platforms and smart labs (* Malta)</a:t>
                      </a:r>
                      <a:endParaRPr lang="en-US" sz="1400" dirty="0">
                        <a:solidFill>
                          <a:srgbClr val="0070C0"/>
                        </a:solidFill>
                      </a:endParaRPr>
                    </a:p>
                  </a:txBody>
                  <a:tcPr/>
                </a:tc>
                <a:tc>
                  <a:txBody>
                    <a:bodyPr/>
                    <a:lstStyle/>
                    <a:p>
                      <a:endParaRPr lang="en-US" sz="1400"/>
                    </a:p>
                  </a:txBody>
                  <a:tcPr anchor="ctr"/>
                </a:tc>
                <a:tc>
                  <a:txBody>
                    <a:bodyPr/>
                    <a:lstStyle/>
                    <a:p>
                      <a:endParaRPr lang="en-US" sz="1400"/>
                    </a:p>
                  </a:txBody>
                  <a:tcPr anchor="ctr"/>
                </a:tc>
                <a:tc>
                  <a:txBody>
                    <a:bodyPr/>
                    <a:lstStyle/>
                    <a:p>
                      <a:endParaRPr lang="en-US" sz="1400"/>
                    </a:p>
                  </a:txBody>
                  <a:tcPr anchor="ctr"/>
                </a:tc>
                <a:tc>
                  <a:txBody>
                    <a:bodyPr/>
                    <a:lstStyle/>
                    <a:p>
                      <a:endParaRPr lang="en-US" sz="1400"/>
                    </a:p>
                  </a:txBody>
                  <a:tcPr anchor="ctr"/>
                </a:tc>
                <a:tc>
                  <a:txBody>
                    <a:bodyPr/>
                    <a:lstStyle/>
                    <a:p>
                      <a:endParaRPr lang="en-US" sz="1400" dirty="0"/>
                    </a:p>
                  </a:txBody>
                  <a:tcPr anchor="ctr"/>
                </a:tc>
                <a:tc>
                  <a:txBody>
                    <a:bodyPr/>
                    <a:lstStyle/>
                    <a:p>
                      <a:endParaRPr lang="en-US" sz="1400" dirty="0"/>
                    </a:p>
                  </a:txBody>
                  <a:tcPr anchor="ctr"/>
                </a:tc>
                <a:tc>
                  <a:txBody>
                    <a:bodyPr/>
                    <a:lstStyle/>
                    <a:p>
                      <a:endParaRPr lang="en-US" sz="1400" dirty="0"/>
                    </a:p>
                  </a:txBody>
                  <a:tcPr anchor="ctr"/>
                </a:tc>
                <a:tc>
                  <a:txBody>
                    <a:bodyPr/>
                    <a:lstStyle/>
                    <a:p>
                      <a:r>
                        <a:rPr lang="en-US" sz="1400" dirty="0" smtClean="0"/>
                        <a:t>X</a:t>
                      </a:r>
                      <a:endParaRPr lang="en-US" sz="1400" dirty="0"/>
                    </a:p>
                  </a:txBody>
                  <a:tcPr anchor="ctr"/>
                </a:tc>
                <a:tc>
                  <a:txBody>
                    <a:bodyPr/>
                    <a:lstStyle/>
                    <a:p>
                      <a:endParaRPr lang="en-US" sz="1400" dirty="0"/>
                    </a:p>
                  </a:txBody>
                  <a:tcPr anchor="ctr"/>
                </a:tc>
                <a:tc>
                  <a:txBody>
                    <a:bodyPr/>
                    <a:lstStyle/>
                    <a:p>
                      <a:endParaRPr lang="en-US" sz="1400" dirty="0"/>
                    </a:p>
                  </a:txBody>
                  <a:tcPr anchor="ctr"/>
                </a:tc>
                <a:tc>
                  <a:txBody>
                    <a:bodyPr/>
                    <a:lstStyle/>
                    <a:p>
                      <a:endParaRPr lang="en-US" sz="1400" dirty="0"/>
                    </a:p>
                  </a:txBody>
                  <a:tcPr anchor="ctr"/>
                </a:tc>
                <a:tc>
                  <a:txBody>
                    <a:bodyPr/>
                    <a:lstStyle/>
                    <a:p>
                      <a:endParaRPr lang="en-US" sz="1400" dirty="0"/>
                    </a:p>
                  </a:txBody>
                  <a:tcPr anchor="ctr"/>
                </a:tc>
                <a:tc>
                  <a:txBody>
                    <a:bodyPr/>
                    <a:lstStyle/>
                    <a:p>
                      <a:endParaRPr lang="en-US" sz="1400" dirty="0"/>
                    </a:p>
                  </a:txBody>
                  <a:tcPr anchor="ctr"/>
                </a:tc>
                <a:extLst>
                  <a:ext uri="{0D108BD9-81ED-4DB2-BD59-A6C34878D82A}">
                    <a16:rowId xmlns:a16="http://schemas.microsoft.com/office/drawing/2014/main" val="56300740"/>
                  </a:ext>
                </a:extLst>
              </a:tr>
              <a:tr h="346196">
                <a:tc>
                  <a:txBody>
                    <a:bodyPr/>
                    <a:lstStyle/>
                    <a:p>
                      <a:r>
                        <a:rPr lang="en-US" sz="1400" dirty="0" smtClean="0">
                          <a:solidFill>
                            <a:srgbClr val="0070C0"/>
                          </a:solidFill>
                        </a:rPr>
                        <a:t>2.5 Training of developers how to build interfaces between different components of distance learning platforms and smart labs and how to enhance built-in functionalities of the components (*Ljubljana)</a:t>
                      </a:r>
                      <a:endParaRPr lang="en-US" sz="1400" dirty="0">
                        <a:solidFill>
                          <a:srgbClr val="0070C0"/>
                        </a:solidFill>
                      </a:endParaRPr>
                    </a:p>
                  </a:txBody>
                  <a:tcPr/>
                </a:tc>
                <a:tc>
                  <a:txBody>
                    <a:bodyPr/>
                    <a:lstStyle/>
                    <a:p>
                      <a:endParaRPr lang="en-US" sz="1400" dirty="0"/>
                    </a:p>
                  </a:txBody>
                  <a:tcPr anchor="ctr"/>
                </a:tc>
                <a:tc>
                  <a:txBody>
                    <a:bodyPr/>
                    <a:lstStyle/>
                    <a:p>
                      <a:endParaRPr lang="en-US" sz="1400"/>
                    </a:p>
                  </a:txBody>
                  <a:tcPr anchor="ctr"/>
                </a:tc>
                <a:tc>
                  <a:txBody>
                    <a:bodyPr/>
                    <a:lstStyle/>
                    <a:p>
                      <a:endParaRPr lang="en-US" sz="1400"/>
                    </a:p>
                  </a:txBody>
                  <a:tcPr anchor="ctr"/>
                </a:tc>
                <a:tc>
                  <a:txBody>
                    <a:bodyPr/>
                    <a:lstStyle/>
                    <a:p>
                      <a:endParaRPr lang="en-US" sz="1400"/>
                    </a:p>
                  </a:txBody>
                  <a:tcPr anchor="ctr"/>
                </a:tc>
                <a:tc>
                  <a:txBody>
                    <a:bodyPr/>
                    <a:lstStyle/>
                    <a:p>
                      <a:endParaRPr lang="en-US" sz="1400" dirty="0"/>
                    </a:p>
                  </a:txBody>
                  <a:tcPr anchor="ctr"/>
                </a:tc>
                <a:tc>
                  <a:txBody>
                    <a:bodyPr/>
                    <a:lstStyle/>
                    <a:p>
                      <a:endParaRPr lang="en-US" sz="1400" dirty="0"/>
                    </a:p>
                  </a:txBody>
                  <a:tcPr anchor="ctr"/>
                </a:tc>
                <a:tc>
                  <a:txBody>
                    <a:bodyPr/>
                    <a:lstStyle/>
                    <a:p>
                      <a:r>
                        <a:rPr lang="en-US" sz="1400" dirty="0" smtClean="0"/>
                        <a:t>X</a:t>
                      </a:r>
                      <a:endParaRPr lang="en-US" sz="1400" dirty="0"/>
                    </a:p>
                  </a:txBody>
                  <a:tcPr anchor="ctr"/>
                </a:tc>
                <a:tc>
                  <a:txBody>
                    <a:bodyPr/>
                    <a:lstStyle/>
                    <a:p>
                      <a:r>
                        <a:rPr lang="en-US" sz="1400" dirty="0" smtClean="0"/>
                        <a:t>X</a:t>
                      </a:r>
                      <a:endParaRPr lang="en-US" sz="1400" dirty="0"/>
                    </a:p>
                  </a:txBody>
                  <a:tcPr anchor="ctr"/>
                </a:tc>
                <a:tc>
                  <a:txBody>
                    <a:bodyPr/>
                    <a:lstStyle/>
                    <a:p>
                      <a:endParaRPr lang="en-US" sz="1400" dirty="0"/>
                    </a:p>
                  </a:txBody>
                  <a:tcPr anchor="ctr"/>
                </a:tc>
                <a:tc>
                  <a:txBody>
                    <a:bodyPr/>
                    <a:lstStyle/>
                    <a:p>
                      <a:endParaRPr lang="en-US" sz="1400" dirty="0"/>
                    </a:p>
                  </a:txBody>
                  <a:tcPr anchor="ctr"/>
                </a:tc>
                <a:tc>
                  <a:txBody>
                    <a:bodyPr/>
                    <a:lstStyle/>
                    <a:p>
                      <a:endParaRPr lang="en-US" sz="1400" dirty="0"/>
                    </a:p>
                  </a:txBody>
                  <a:tcPr anchor="ctr"/>
                </a:tc>
                <a:tc>
                  <a:txBody>
                    <a:bodyPr/>
                    <a:lstStyle/>
                    <a:p>
                      <a:endParaRPr lang="en-US" sz="1400" dirty="0"/>
                    </a:p>
                  </a:txBody>
                  <a:tcPr anchor="ctr"/>
                </a:tc>
                <a:tc>
                  <a:txBody>
                    <a:bodyPr/>
                    <a:lstStyle/>
                    <a:p>
                      <a:endParaRPr lang="en-US" sz="1400" dirty="0"/>
                    </a:p>
                  </a:txBody>
                  <a:tcPr anchor="ctr"/>
                </a:tc>
                <a:extLst>
                  <a:ext uri="{0D108BD9-81ED-4DB2-BD59-A6C34878D82A}">
                    <a16:rowId xmlns:a16="http://schemas.microsoft.com/office/drawing/2014/main" val="279697211"/>
                  </a:ext>
                </a:extLst>
              </a:tr>
              <a:tr h="400221">
                <a:tc>
                  <a:txBody>
                    <a:bodyPr/>
                    <a:lstStyle/>
                    <a:p>
                      <a:r>
                        <a:rPr lang="en-US" sz="1400" dirty="0" smtClean="0"/>
                        <a:t>2.6 Developing the interfaces and enhancing the core distance learning platform and smart labs</a:t>
                      </a:r>
                      <a:endParaRPr lang="en-US" sz="1400" dirty="0"/>
                    </a:p>
                  </a:txBody>
                  <a:tcPr/>
                </a:tc>
                <a:tc>
                  <a:txBody>
                    <a:bodyPr/>
                    <a:lstStyle/>
                    <a:p>
                      <a:endParaRPr lang="en-US" sz="1400" dirty="0"/>
                    </a:p>
                  </a:txBody>
                  <a:tcPr anchor="ctr"/>
                </a:tc>
                <a:tc>
                  <a:txBody>
                    <a:bodyPr/>
                    <a:lstStyle/>
                    <a:p>
                      <a:endParaRPr lang="en-US" sz="1400" dirty="0"/>
                    </a:p>
                  </a:txBody>
                  <a:tcPr anchor="ctr"/>
                </a:tc>
                <a:tc>
                  <a:txBody>
                    <a:bodyPr/>
                    <a:lstStyle/>
                    <a:p>
                      <a:endParaRPr lang="en-US" sz="1400" dirty="0"/>
                    </a:p>
                  </a:txBody>
                  <a:tcPr anchor="ctr"/>
                </a:tc>
                <a:tc>
                  <a:txBody>
                    <a:bodyPr/>
                    <a:lstStyle/>
                    <a:p>
                      <a:endParaRPr lang="en-US" sz="1400" dirty="0"/>
                    </a:p>
                  </a:txBody>
                  <a:tcPr anchor="ctr"/>
                </a:tc>
                <a:tc>
                  <a:txBody>
                    <a:bodyPr/>
                    <a:lstStyle/>
                    <a:p>
                      <a:endParaRPr lang="en-US" sz="1400" dirty="0"/>
                    </a:p>
                  </a:txBody>
                  <a:tcPr anchor="ctr"/>
                </a:tc>
                <a:tc>
                  <a:txBody>
                    <a:bodyPr/>
                    <a:lstStyle/>
                    <a:p>
                      <a:endParaRPr lang="en-US" sz="1400" dirty="0"/>
                    </a:p>
                  </a:txBody>
                  <a:tcPr anchor="ctr"/>
                </a:tc>
                <a:tc>
                  <a:txBody>
                    <a:bodyPr/>
                    <a:lstStyle/>
                    <a:p>
                      <a:endParaRPr lang="en-US" sz="1400" dirty="0"/>
                    </a:p>
                  </a:txBody>
                  <a:tcPr anchor="ctr"/>
                </a:tc>
                <a:tc>
                  <a:txBody>
                    <a:bodyPr/>
                    <a:lstStyle/>
                    <a:p>
                      <a:endParaRPr lang="en-US" sz="1400" dirty="0"/>
                    </a:p>
                  </a:txBody>
                  <a:tcPr anchor="ctr"/>
                </a:tc>
                <a:tc>
                  <a:txBody>
                    <a:bodyPr/>
                    <a:lstStyle/>
                    <a:p>
                      <a:r>
                        <a:rPr lang="en-US" sz="1400" dirty="0" smtClean="0"/>
                        <a:t>X</a:t>
                      </a:r>
                      <a:endParaRPr lang="en-US" sz="1400" dirty="0"/>
                    </a:p>
                  </a:txBody>
                  <a:tcPr anchor="ctr"/>
                </a:tc>
                <a:tc>
                  <a:txBody>
                    <a:bodyPr/>
                    <a:lstStyle/>
                    <a:p>
                      <a:r>
                        <a:rPr lang="en-US" sz="1400" dirty="0" smtClean="0"/>
                        <a:t>X</a:t>
                      </a:r>
                      <a:endParaRPr lang="en-US" sz="1400" dirty="0"/>
                    </a:p>
                  </a:txBody>
                  <a:tcPr anchor="ctr"/>
                </a:tc>
                <a:tc>
                  <a:txBody>
                    <a:bodyPr/>
                    <a:lstStyle/>
                    <a:p>
                      <a:r>
                        <a:rPr lang="en-US" sz="1400" dirty="0" smtClean="0"/>
                        <a:t>X</a:t>
                      </a:r>
                      <a:endParaRPr lang="en-US" sz="1400" dirty="0"/>
                    </a:p>
                  </a:txBody>
                  <a:tcPr anchor="ctr"/>
                </a:tc>
                <a:tc>
                  <a:txBody>
                    <a:bodyPr/>
                    <a:lstStyle/>
                    <a:p>
                      <a:r>
                        <a:rPr lang="en-US" sz="1400" dirty="0" smtClean="0"/>
                        <a:t>X</a:t>
                      </a:r>
                      <a:endParaRPr lang="en-US" sz="1400" dirty="0"/>
                    </a:p>
                  </a:txBody>
                  <a:tcPr anchor="ctr"/>
                </a:tc>
                <a:tc>
                  <a:txBody>
                    <a:bodyPr/>
                    <a:lstStyle/>
                    <a:p>
                      <a:r>
                        <a:rPr lang="en-US" sz="1400" dirty="0" smtClean="0"/>
                        <a:t>X</a:t>
                      </a:r>
                      <a:endParaRPr lang="en-US" sz="1400" dirty="0"/>
                    </a:p>
                  </a:txBody>
                  <a:tcPr anchor="ctr"/>
                </a:tc>
                <a:extLst>
                  <a:ext uri="{0D108BD9-81ED-4DB2-BD59-A6C34878D82A}">
                    <a16:rowId xmlns:a16="http://schemas.microsoft.com/office/drawing/2014/main" val="705350184"/>
                  </a:ext>
                </a:extLst>
              </a:tr>
            </a:tbl>
          </a:graphicData>
        </a:graphic>
      </p:graphicFrame>
      <p:sp>
        <p:nvSpPr>
          <p:cNvPr id="7" name="Content Placeholder 5"/>
          <p:cNvSpPr txBox="1">
            <a:spLocks/>
          </p:cNvSpPr>
          <p:nvPr/>
        </p:nvSpPr>
        <p:spPr>
          <a:xfrm>
            <a:off x="282588" y="6156898"/>
            <a:ext cx="11812430" cy="701102"/>
          </a:xfrm>
          <a:prstGeom prst="rect">
            <a:avLst/>
          </a:prstGeom>
        </p:spPr>
        <p:txBody>
          <a:bodyPr vert="horz" lIns="91440" tIns="45720" rIns="91440" bIns="45720" rtlCol="0">
            <a:normAutofit fontScale="475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a:lstStyle>
          <a:p>
            <a:pPr marL="0" indent="0">
              <a:buNone/>
            </a:pPr>
            <a:r>
              <a:rPr lang="en-US" dirty="0" smtClean="0"/>
              <a:t>WP Leader </a:t>
            </a:r>
            <a:r>
              <a:rPr lang="en-US" dirty="0"/>
              <a:t>– University of </a:t>
            </a:r>
            <a:r>
              <a:rPr lang="en-US" dirty="0" smtClean="0"/>
              <a:t>Ljubljana</a:t>
            </a:r>
          </a:p>
          <a:p>
            <a:r>
              <a:rPr lang="en-US" sz="2500" dirty="0">
                <a:solidFill>
                  <a:srgbClr val="FFFF00"/>
                </a:solidFill>
              </a:rPr>
              <a:t>The distance learning platforms and smart labs initially configured and set-up will have to be maintained, upgraded and administered by system administrators. During the life-time of the new platform the users of the system should be maintained and several profiles created: students, teachers, associates, etc. </a:t>
            </a:r>
          </a:p>
        </p:txBody>
      </p:sp>
    </p:spTree>
    <p:extLst>
      <p:ext uri="{BB962C8B-B14F-4D97-AF65-F5344CB8AC3E}">
        <p14:creationId xmlns:p14="http://schemas.microsoft.com/office/powerpoint/2010/main" val="261646342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WP4</a:t>
            </a:r>
            <a:r>
              <a:rPr lang="en-US" dirty="0" smtClean="0"/>
              <a:t> – </a:t>
            </a:r>
            <a:r>
              <a:rPr lang="en-GB" b="1" dirty="0"/>
              <a:t>DEVELOPMENT </a:t>
            </a:r>
            <a:br>
              <a:rPr lang="en-GB" b="1" dirty="0"/>
            </a:br>
            <a:r>
              <a:rPr lang="en-GB" b="1" dirty="0"/>
              <a:t>Implementation and teaching process</a:t>
            </a:r>
            <a:endParaRPr lang="en-US" dirty="0"/>
          </a:p>
        </p:txBody>
      </p:sp>
      <p:graphicFrame>
        <p:nvGraphicFramePr>
          <p:cNvPr id="5" name="Table 4"/>
          <p:cNvGraphicFramePr>
            <a:graphicFrameLocks noGrp="1"/>
          </p:cNvGraphicFramePr>
          <p:nvPr>
            <p:extLst>
              <p:ext uri="{D42A27DB-BD31-4B8C-83A1-F6EECF244321}">
                <p14:modId xmlns:p14="http://schemas.microsoft.com/office/powerpoint/2010/main" val="1274316297"/>
              </p:ext>
            </p:extLst>
          </p:nvPr>
        </p:nvGraphicFramePr>
        <p:xfrm>
          <a:off x="10048240" y="2162231"/>
          <a:ext cx="2046778" cy="3310648"/>
        </p:xfrm>
        <a:graphic>
          <a:graphicData uri="http://schemas.openxmlformats.org/drawingml/2006/table">
            <a:tbl>
              <a:tblPr firstRow="1" bandRow="1">
                <a:tableStyleId>{F5AB1C69-6EDB-4FF4-983F-18BD219EF322}</a:tableStyleId>
              </a:tblPr>
              <a:tblGrid>
                <a:gridCol w="2046778">
                  <a:extLst>
                    <a:ext uri="{9D8B030D-6E8A-4147-A177-3AD203B41FA5}">
                      <a16:colId xmlns:a16="http://schemas.microsoft.com/office/drawing/2014/main" val="2428642761"/>
                    </a:ext>
                  </a:extLst>
                </a:gridCol>
              </a:tblGrid>
              <a:tr h="617796">
                <a:tc>
                  <a:txBody>
                    <a:bodyPr/>
                    <a:lstStyle/>
                    <a:p>
                      <a:r>
                        <a:rPr lang="en-US" dirty="0" smtClean="0"/>
                        <a:t>Deliverables + KPIs</a:t>
                      </a:r>
                      <a:endParaRPr lang="en-US" dirty="0"/>
                    </a:p>
                  </a:txBody>
                  <a:tcPr/>
                </a:tc>
                <a:extLst>
                  <a:ext uri="{0D108BD9-81ED-4DB2-BD59-A6C34878D82A}">
                    <a16:rowId xmlns:a16="http://schemas.microsoft.com/office/drawing/2014/main" val="2397480503"/>
                  </a:ext>
                </a:extLst>
              </a:tr>
              <a:tr h="406402">
                <a:tc>
                  <a:txBody>
                    <a:bodyPr/>
                    <a:lstStyle/>
                    <a:p>
                      <a:r>
                        <a:rPr lang="en-US" sz="1200" dirty="0" smtClean="0"/>
                        <a:t>1 Report – 2 training days 12 participants</a:t>
                      </a:r>
                      <a:endParaRPr lang="en-US" sz="1200" dirty="0"/>
                    </a:p>
                  </a:txBody>
                  <a:tcPr/>
                </a:tc>
                <a:extLst>
                  <a:ext uri="{0D108BD9-81ED-4DB2-BD59-A6C34878D82A}">
                    <a16:rowId xmlns:a16="http://schemas.microsoft.com/office/drawing/2014/main" val="2898280232"/>
                  </a:ext>
                </a:extLst>
              </a:tr>
              <a:tr h="314962">
                <a:tc>
                  <a:txBody>
                    <a:bodyPr/>
                    <a:lstStyle/>
                    <a:p>
                      <a:r>
                        <a:rPr lang="en-US" sz="1100" dirty="0" smtClean="0"/>
                        <a:t>1 Report – 180 contents</a:t>
                      </a:r>
                      <a:endParaRPr lang="en-US" sz="1100" dirty="0"/>
                    </a:p>
                  </a:txBody>
                  <a:tcPr/>
                </a:tc>
                <a:extLst>
                  <a:ext uri="{0D108BD9-81ED-4DB2-BD59-A6C34878D82A}">
                    <a16:rowId xmlns:a16="http://schemas.microsoft.com/office/drawing/2014/main" val="556252807"/>
                  </a:ext>
                </a:extLst>
              </a:tr>
              <a:tr h="443809">
                <a:tc>
                  <a:txBody>
                    <a:bodyPr/>
                    <a:lstStyle/>
                    <a:p>
                      <a:r>
                        <a:rPr lang="en-US" sz="1100" dirty="0" smtClean="0"/>
                        <a:t>1 Report – 8 training sessions per institution</a:t>
                      </a:r>
                      <a:endParaRPr lang="en-US" sz="1100" dirty="0"/>
                    </a:p>
                  </a:txBody>
                  <a:tcPr/>
                </a:tc>
                <a:extLst>
                  <a:ext uri="{0D108BD9-81ED-4DB2-BD59-A6C34878D82A}">
                    <a16:rowId xmlns:a16="http://schemas.microsoft.com/office/drawing/2014/main" val="2108473097"/>
                  </a:ext>
                </a:extLst>
              </a:tr>
              <a:tr h="287711">
                <a:tc>
                  <a:txBody>
                    <a:bodyPr/>
                    <a:lstStyle/>
                    <a:p>
                      <a:r>
                        <a:rPr lang="en-US" sz="1100" dirty="0" smtClean="0"/>
                        <a:t>1 Report on survey</a:t>
                      </a:r>
                      <a:endParaRPr lang="en-US" sz="1100" dirty="0"/>
                    </a:p>
                  </a:txBody>
                  <a:tcPr/>
                </a:tc>
                <a:extLst>
                  <a:ext uri="{0D108BD9-81ED-4DB2-BD59-A6C34878D82A}">
                    <a16:rowId xmlns:a16="http://schemas.microsoft.com/office/drawing/2014/main" val="2439372029"/>
                  </a:ext>
                </a:extLst>
              </a:tr>
              <a:tr h="441283">
                <a:tc>
                  <a:txBody>
                    <a:bodyPr/>
                    <a:lstStyle/>
                    <a:p>
                      <a:r>
                        <a:rPr lang="en-US" sz="1200" dirty="0" smtClean="0"/>
                        <a:t>6 Reports – 1 per institution 18 progress tracking data exports</a:t>
                      </a:r>
                      <a:endParaRPr lang="en-US" sz="1200" dirty="0"/>
                    </a:p>
                  </a:txBody>
                  <a:tcPr/>
                </a:tc>
                <a:extLst>
                  <a:ext uri="{0D108BD9-81ED-4DB2-BD59-A6C34878D82A}">
                    <a16:rowId xmlns:a16="http://schemas.microsoft.com/office/drawing/2014/main" val="2128814599"/>
                  </a:ext>
                </a:extLst>
              </a:tr>
              <a:tr h="526806">
                <a:tc>
                  <a:txBody>
                    <a:bodyPr/>
                    <a:lstStyle/>
                    <a:p>
                      <a:r>
                        <a:rPr lang="en-US" sz="1200" dirty="0" smtClean="0"/>
                        <a:t>1 Report – 10 e-contents exchanged and used</a:t>
                      </a:r>
                      <a:endParaRPr lang="en-US" sz="1200" dirty="0"/>
                    </a:p>
                  </a:txBody>
                  <a:tcPr/>
                </a:tc>
                <a:extLst>
                  <a:ext uri="{0D108BD9-81ED-4DB2-BD59-A6C34878D82A}">
                    <a16:rowId xmlns:a16="http://schemas.microsoft.com/office/drawing/2014/main" val="2707256474"/>
                  </a:ext>
                </a:extLst>
              </a:tr>
            </a:tbl>
          </a:graphicData>
        </a:graphic>
      </p:graphicFrame>
      <p:graphicFrame>
        <p:nvGraphicFramePr>
          <p:cNvPr id="6" name="Content Placeholder 3"/>
          <p:cNvGraphicFramePr>
            <a:graphicFrameLocks noGrp="1"/>
          </p:cNvGraphicFramePr>
          <p:nvPr>
            <p:ph idx="1"/>
            <p:extLst>
              <p:ext uri="{D42A27DB-BD31-4B8C-83A1-F6EECF244321}">
                <p14:modId xmlns:p14="http://schemas.microsoft.com/office/powerpoint/2010/main" val="830835137"/>
              </p:ext>
            </p:extLst>
          </p:nvPr>
        </p:nvGraphicFramePr>
        <p:xfrm>
          <a:off x="232712" y="2162231"/>
          <a:ext cx="9700997" cy="2870615"/>
        </p:xfrm>
        <a:graphic>
          <a:graphicData uri="http://schemas.openxmlformats.org/drawingml/2006/table">
            <a:tbl>
              <a:tblPr firstRow="1" bandRow="1">
                <a:tableStyleId>{5C22544A-7EE6-4342-B048-85BDC9FD1C3A}</a:tableStyleId>
              </a:tblPr>
              <a:tblGrid>
                <a:gridCol w="5079121">
                  <a:extLst>
                    <a:ext uri="{9D8B030D-6E8A-4147-A177-3AD203B41FA5}">
                      <a16:colId xmlns:a16="http://schemas.microsoft.com/office/drawing/2014/main" val="2712741985"/>
                    </a:ext>
                  </a:extLst>
                </a:gridCol>
                <a:gridCol w="299258">
                  <a:extLst>
                    <a:ext uri="{9D8B030D-6E8A-4147-A177-3AD203B41FA5}">
                      <a16:colId xmlns:a16="http://schemas.microsoft.com/office/drawing/2014/main" val="1119261815"/>
                    </a:ext>
                  </a:extLst>
                </a:gridCol>
                <a:gridCol w="349134">
                  <a:extLst>
                    <a:ext uri="{9D8B030D-6E8A-4147-A177-3AD203B41FA5}">
                      <a16:colId xmlns:a16="http://schemas.microsoft.com/office/drawing/2014/main" val="450297159"/>
                    </a:ext>
                  </a:extLst>
                </a:gridCol>
                <a:gridCol w="357448">
                  <a:extLst>
                    <a:ext uri="{9D8B030D-6E8A-4147-A177-3AD203B41FA5}">
                      <a16:colId xmlns:a16="http://schemas.microsoft.com/office/drawing/2014/main" val="1905676383"/>
                    </a:ext>
                  </a:extLst>
                </a:gridCol>
                <a:gridCol w="374072">
                  <a:extLst>
                    <a:ext uri="{9D8B030D-6E8A-4147-A177-3AD203B41FA5}">
                      <a16:colId xmlns:a16="http://schemas.microsoft.com/office/drawing/2014/main" val="3588398417"/>
                    </a:ext>
                  </a:extLst>
                </a:gridCol>
                <a:gridCol w="440575">
                  <a:extLst>
                    <a:ext uri="{9D8B030D-6E8A-4147-A177-3AD203B41FA5}">
                      <a16:colId xmlns:a16="http://schemas.microsoft.com/office/drawing/2014/main" val="891900840"/>
                    </a:ext>
                  </a:extLst>
                </a:gridCol>
                <a:gridCol w="448887">
                  <a:extLst>
                    <a:ext uri="{9D8B030D-6E8A-4147-A177-3AD203B41FA5}">
                      <a16:colId xmlns:a16="http://schemas.microsoft.com/office/drawing/2014/main" val="3087324737"/>
                    </a:ext>
                  </a:extLst>
                </a:gridCol>
                <a:gridCol w="324197">
                  <a:extLst>
                    <a:ext uri="{9D8B030D-6E8A-4147-A177-3AD203B41FA5}">
                      <a16:colId xmlns:a16="http://schemas.microsoft.com/office/drawing/2014/main" val="298824092"/>
                    </a:ext>
                  </a:extLst>
                </a:gridCol>
                <a:gridCol w="290945">
                  <a:extLst>
                    <a:ext uri="{9D8B030D-6E8A-4147-A177-3AD203B41FA5}">
                      <a16:colId xmlns:a16="http://schemas.microsoft.com/office/drawing/2014/main" val="2549917139"/>
                    </a:ext>
                  </a:extLst>
                </a:gridCol>
                <a:gridCol w="340822">
                  <a:extLst>
                    <a:ext uri="{9D8B030D-6E8A-4147-A177-3AD203B41FA5}">
                      <a16:colId xmlns:a16="http://schemas.microsoft.com/office/drawing/2014/main" val="3785389801"/>
                    </a:ext>
                  </a:extLst>
                </a:gridCol>
                <a:gridCol w="349134">
                  <a:extLst>
                    <a:ext uri="{9D8B030D-6E8A-4147-A177-3AD203B41FA5}">
                      <a16:colId xmlns:a16="http://schemas.microsoft.com/office/drawing/2014/main" val="1241423008"/>
                    </a:ext>
                  </a:extLst>
                </a:gridCol>
                <a:gridCol w="315884">
                  <a:extLst>
                    <a:ext uri="{9D8B030D-6E8A-4147-A177-3AD203B41FA5}">
                      <a16:colId xmlns:a16="http://schemas.microsoft.com/office/drawing/2014/main" val="3673360911"/>
                    </a:ext>
                  </a:extLst>
                </a:gridCol>
                <a:gridCol w="315884">
                  <a:extLst>
                    <a:ext uri="{9D8B030D-6E8A-4147-A177-3AD203B41FA5}">
                      <a16:colId xmlns:a16="http://schemas.microsoft.com/office/drawing/2014/main" val="1183988739"/>
                    </a:ext>
                  </a:extLst>
                </a:gridCol>
                <a:gridCol w="415636">
                  <a:extLst>
                    <a:ext uri="{9D8B030D-6E8A-4147-A177-3AD203B41FA5}">
                      <a16:colId xmlns:a16="http://schemas.microsoft.com/office/drawing/2014/main" val="2735532655"/>
                    </a:ext>
                  </a:extLst>
                </a:gridCol>
              </a:tblGrid>
              <a:tr h="235424">
                <a:tc>
                  <a:txBody>
                    <a:bodyPr/>
                    <a:lstStyle/>
                    <a:p>
                      <a:endParaRPr lang="en-US" sz="1400" dirty="0"/>
                    </a:p>
                  </a:txBody>
                  <a:tcPr/>
                </a:tc>
                <a:tc gridSpan="6">
                  <a:txBody>
                    <a:bodyPr/>
                    <a:lstStyle/>
                    <a:p>
                      <a:pPr algn="ctr"/>
                      <a:r>
                        <a:rPr lang="en-US" sz="1400" dirty="0" smtClean="0"/>
                        <a:t>2022</a:t>
                      </a:r>
                      <a:endParaRPr lang="en-US" sz="1400" dirty="0"/>
                    </a:p>
                  </a:txBody>
                  <a:tcPr>
                    <a:lnR w="12700" cap="flat" cmpd="sng" algn="ctr">
                      <a:solidFill>
                        <a:schemeClr val="tx1"/>
                      </a:solidFill>
                      <a:prstDash val="solid"/>
                      <a:round/>
                      <a:headEnd type="none" w="med" len="med"/>
                      <a:tailEnd type="none" w="med" len="med"/>
                    </a:lnR>
                  </a:tcPr>
                </a:tc>
                <a:tc hMerge="1">
                  <a:txBody>
                    <a:bodyPr/>
                    <a:lstStyle/>
                    <a:p>
                      <a:endParaRPr lang="en-US" dirty="0"/>
                    </a:p>
                  </a:txBody>
                  <a:tcPr/>
                </a:tc>
                <a:tc hMerge="1">
                  <a:txBody>
                    <a:bodyPr/>
                    <a:lstStyle/>
                    <a:p>
                      <a:pPr algn="ctr"/>
                      <a:endParaRPr lang="en-US" dirty="0"/>
                    </a:p>
                  </a:txBody>
                  <a:tcPr/>
                </a:tc>
                <a:tc hMerge="1">
                  <a:txBody>
                    <a:bodyPr/>
                    <a:lstStyle/>
                    <a:p>
                      <a:pPr algn="ctr"/>
                      <a:endParaRPr 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hMerge="1">
                  <a:txBody>
                    <a:bodyPr/>
                    <a:lstStyle/>
                    <a:p>
                      <a:endParaRPr lang="en-US" dirty="0"/>
                    </a:p>
                  </a:txBody>
                  <a:tcPr/>
                </a:tc>
                <a:tc hMerge="1">
                  <a:txBody>
                    <a:bodyPr/>
                    <a:lstStyle/>
                    <a:p>
                      <a:endParaRPr lang="en-US" dirty="0"/>
                    </a:p>
                  </a:txBody>
                  <a:tcPr/>
                </a:tc>
                <a:tc gridSpan="7">
                  <a:txBody>
                    <a:bodyPr/>
                    <a:lstStyle/>
                    <a:p>
                      <a:pPr algn="ctr"/>
                      <a:r>
                        <a:rPr lang="en-US" sz="1400" dirty="0" smtClean="0"/>
                        <a:t>2023</a:t>
                      </a:r>
                      <a:endParaRPr lang="en-US" sz="1400" dirty="0"/>
                    </a:p>
                  </a:txBody>
                  <a:tcPr>
                    <a:lnL w="12700" cap="flat" cmpd="sng" algn="ctr">
                      <a:solidFill>
                        <a:schemeClr val="tx1"/>
                      </a:solidFill>
                      <a:prstDash val="solid"/>
                      <a:round/>
                      <a:headEnd type="none" w="med" len="med"/>
                      <a:tailEnd type="none" w="med" len="med"/>
                    </a:lnL>
                  </a:tcPr>
                </a:tc>
                <a:tc hMerge="1">
                  <a:txBody>
                    <a:bodyPr/>
                    <a:lstStyle/>
                    <a:p>
                      <a:endParaRPr lang="en-US"/>
                    </a:p>
                  </a:txBody>
                  <a:tcPr/>
                </a:tc>
                <a:tc hMerge="1">
                  <a:txBody>
                    <a:bodyPr/>
                    <a:lstStyle/>
                    <a:p>
                      <a:endParaRPr lang="en-US"/>
                    </a:p>
                  </a:txBody>
                  <a:tcPr/>
                </a:tc>
                <a:tc hMerge="1">
                  <a:txBody>
                    <a:bodyPr/>
                    <a:lstStyle/>
                    <a:p>
                      <a:pPr algn="ctr"/>
                      <a:endParaRPr lang="en-US" sz="1400" dirty="0"/>
                    </a:p>
                  </a:txBody>
                  <a:tcPr>
                    <a:lnL w="12700" cap="flat" cmpd="sng" algn="ctr">
                      <a:solidFill>
                        <a:schemeClr val="tx1"/>
                      </a:solidFill>
                      <a:prstDash val="solid"/>
                      <a:round/>
                      <a:headEnd type="none" w="med" len="med"/>
                      <a:tailEnd type="none" w="med" len="med"/>
                    </a:lnL>
                  </a:tcPr>
                </a:tc>
                <a:tc hMerge="1">
                  <a:txBody>
                    <a:bodyPr/>
                    <a:lstStyle/>
                    <a:p>
                      <a:endParaRPr lang="en-US"/>
                    </a:p>
                  </a:txBody>
                  <a:tcPr/>
                </a:tc>
                <a:tc hMerge="1">
                  <a:txBody>
                    <a:bodyPr/>
                    <a:lstStyle/>
                    <a:p>
                      <a:pPr algn="ctr"/>
                      <a:endParaRPr lang="en-US" sz="1400" dirty="0"/>
                    </a:p>
                  </a:txBody>
                  <a:tcPr>
                    <a:lnL w="12700" cap="flat" cmpd="sng" algn="ctr">
                      <a:solidFill>
                        <a:schemeClr val="tx1"/>
                      </a:solidFill>
                      <a:prstDash val="solid"/>
                      <a:round/>
                      <a:headEnd type="none" w="med" len="med"/>
                      <a:tailEnd type="none" w="med" len="med"/>
                    </a:lnL>
                  </a:tcPr>
                </a:tc>
                <a:tc hMerge="1">
                  <a:txBody>
                    <a:bodyPr/>
                    <a:lstStyle/>
                    <a:p>
                      <a:pPr algn="ctr"/>
                      <a:endParaRPr lang="en-US" dirty="0"/>
                    </a:p>
                  </a:txBody>
                  <a:tcP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3788726421"/>
                  </a:ext>
                </a:extLst>
              </a:tr>
              <a:tr h="235424">
                <a:tc>
                  <a:txBody>
                    <a:bodyPr/>
                    <a:lstStyle/>
                    <a:p>
                      <a:endParaRPr lang="en-US" sz="1400" dirty="0"/>
                    </a:p>
                  </a:txBody>
                  <a:tcPr/>
                </a:tc>
                <a:tc>
                  <a:txBody>
                    <a:bodyPr/>
                    <a:lstStyle/>
                    <a:p>
                      <a:r>
                        <a:rPr lang="en-US" sz="1400" dirty="0" smtClean="0"/>
                        <a:t>5</a:t>
                      </a:r>
                      <a:endParaRPr lang="en-US" sz="1400" dirty="0"/>
                    </a:p>
                  </a:txBody>
                  <a:tcPr/>
                </a:tc>
                <a:tc>
                  <a:txBody>
                    <a:bodyPr/>
                    <a:lstStyle/>
                    <a:p>
                      <a:r>
                        <a:rPr lang="en-US" sz="1400" dirty="0" smtClean="0"/>
                        <a:t>6</a:t>
                      </a:r>
                      <a:endParaRPr lang="en-US" sz="1400" dirty="0"/>
                    </a:p>
                  </a:txBody>
                  <a:tcPr/>
                </a:tc>
                <a:tc>
                  <a:txBody>
                    <a:bodyPr/>
                    <a:lstStyle/>
                    <a:p>
                      <a:r>
                        <a:rPr lang="en-US" sz="1400" dirty="0" smtClean="0"/>
                        <a:t>9</a:t>
                      </a:r>
                      <a:endParaRPr lang="en-US" sz="1400" dirty="0"/>
                    </a:p>
                  </a:txBody>
                  <a:tcPr/>
                </a:tc>
                <a:tc>
                  <a:txBody>
                    <a:bodyPr/>
                    <a:lstStyle/>
                    <a:p>
                      <a:r>
                        <a:rPr lang="en-US" sz="1400" dirty="0" smtClean="0"/>
                        <a:t>10</a:t>
                      </a:r>
                      <a:endParaRPr lang="en-US" sz="1400" dirty="0"/>
                    </a:p>
                  </a:txBody>
                  <a:tcPr/>
                </a:tc>
                <a:tc>
                  <a:txBody>
                    <a:bodyPr/>
                    <a:lstStyle/>
                    <a:p>
                      <a:r>
                        <a:rPr lang="en-US" sz="1400" dirty="0" smtClean="0"/>
                        <a:t>11</a:t>
                      </a:r>
                      <a:endParaRPr lang="en-US" sz="1400" dirty="0"/>
                    </a:p>
                  </a:txBody>
                  <a:tcPr/>
                </a:tc>
                <a:tc>
                  <a:txBody>
                    <a:bodyPr/>
                    <a:lstStyle/>
                    <a:p>
                      <a:r>
                        <a:rPr lang="en-US" sz="1400" dirty="0" smtClean="0"/>
                        <a:t>12</a:t>
                      </a:r>
                      <a:endParaRPr lang="en-US" sz="1400" dirty="0"/>
                    </a:p>
                  </a:txBody>
                  <a:tcPr>
                    <a:lnR w="12700" cap="flat" cmpd="sng" algn="ctr">
                      <a:solidFill>
                        <a:schemeClr val="tx1"/>
                      </a:solidFill>
                      <a:prstDash val="solid"/>
                      <a:round/>
                      <a:headEnd type="none" w="med" len="med"/>
                      <a:tailEnd type="none" w="med" len="med"/>
                    </a:lnR>
                  </a:tcPr>
                </a:tc>
                <a:tc>
                  <a:txBody>
                    <a:bodyPr/>
                    <a:lstStyle/>
                    <a:p>
                      <a:r>
                        <a:rPr lang="en-US" sz="1400" dirty="0" smtClean="0"/>
                        <a:t>1</a:t>
                      </a:r>
                      <a:endParaRPr lang="en-US" sz="1400" dirty="0"/>
                    </a:p>
                  </a:txBody>
                  <a:tcPr>
                    <a:lnL w="12700" cap="flat" cmpd="sng" algn="ctr">
                      <a:solidFill>
                        <a:schemeClr val="tx1"/>
                      </a:solidFill>
                      <a:prstDash val="solid"/>
                      <a:round/>
                      <a:headEnd type="none" w="med" len="med"/>
                      <a:tailEnd type="none" w="med" len="med"/>
                    </a:lnL>
                  </a:tcPr>
                </a:tc>
                <a:tc>
                  <a:txBody>
                    <a:bodyPr/>
                    <a:lstStyle/>
                    <a:p>
                      <a:r>
                        <a:rPr lang="en-US" sz="1400" dirty="0" smtClean="0"/>
                        <a:t>2</a:t>
                      </a:r>
                      <a:endParaRPr lang="en-US" sz="1400" dirty="0"/>
                    </a:p>
                  </a:txBody>
                  <a:tcPr/>
                </a:tc>
                <a:tc>
                  <a:txBody>
                    <a:bodyPr/>
                    <a:lstStyle/>
                    <a:p>
                      <a:r>
                        <a:rPr lang="en-US" sz="1400" dirty="0" smtClean="0"/>
                        <a:t>3</a:t>
                      </a:r>
                      <a:endParaRPr lang="en-US" sz="1400" dirty="0"/>
                    </a:p>
                  </a:txBody>
                  <a:tcPr>
                    <a:lnR w="12700" cap="flat" cmpd="sng" algn="ctr">
                      <a:solidFill>
                        <a:schemeClr val="tx1"/>
                      </a:solidFill>
                      <a:prstDash val="solid"/>
                      <a:round/>
                      <a:headEnd type="none" w="med" len="med"/>
                      <a:tailEnd type="none" w="med" len="med"/>
                    </a:lnR>
                  </a:tcPr>
                </a:tc>
                <a:tc>
                  <a:txBody>
                    <a:bodyPr/>
                    <a:lstStyle/>
                    <a:p>
                      <a:r>
                        <a:rPr lang="en-US" sz="1400" dirty="0" smtClean="0"/>
                        <a:t>4</a:t>
                      </a:r>
                      <a:endParaRPr 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r>
                        <a:rPr lang="en-US" sz="1400" dirty="0" smtClean="0"/>
                        <a:t>5</a:t>
                      </a:r>
                      <a:endParaRPr 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r>
                        <a:rPr lang="en-US" sz="1400" dirty="0" smtClean="0"/>
                        <a:t>9</a:t>
                      </a:r>
                      <a:endParaRPr 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r>
                        <a:rPr lang="en-US" sz="1400" dirty="0" smtClean="0"/>
                        <a:t>10</a:t>
                      </a:r>
                      <a:endParaRPr lang="en-US" sz="1400" dirty="0"/>
                    </a:p>
                  </a:txBody>
                  <a:tcP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3348953074"/>
                  </a:ext>
                </a:extLst>
              </a:tr>
              <a:tr h="395318">
                <a:tc>
                  <a:txBody>
                    <a:bodyPr/>
                    <a:lstStyle/>
                    <a:p>
                      <a:r>
                        <a:rPr lang="en-US" sz="1400" dirty="0" smtClean="0">
                          <a:solidFill>
                            <a:schemeClr val="bg1"/>
                          </a:solidFill>
                        </a:rPr>
                        <a:t>4.1 Training of teachers and staff to prepare content (*Malta)</a:t>
                      </a:r>
                      <a:endParaRPr lang="en-US" sz="1400" dirty="0">
                        <a:solidFill>
                          <a:schemeClr val="bg1"/>
                        </a:solidFill>
                      </a:endParaRPr>
                    </a:p>
                  </a:txBody>
                  <a:tcPr/>
                </a:tc>
                <a:tc>
                  <a:txBody>
                    <a:bodyPr/>
                    <a:lstStyle/>
                    <a:p>
                      <a:r>
                        <a:rPr lang="en-US" sz="1400" dirty="0" smtClean="0"/>
                        <a:t>X</a:t>
                      </a:r>
                      <a:endParaRPr lang="en-US" sz="1400" dirty="0"/>
                    </a:p>
                  </a:txBody>
                  <a:tcPr anchor="ctr"/>
                </a:tc>
                <a:tc>
                  <a:txBody>
                    <a:bodyPr/>
                    <a:lstStyle/>
                    <a:p>
                      <a:endParaRPr lang="en-US" sz="1400" dirty="0"/>
                    </a:p>
                  </a:txBody>
                  <a:tcPr anchor="ctr"/>
                </a:tc>
                <a:tc>
                  <a:txBody>
                    <a:bodyPr/>
                    <a:lstStyle/>
                    <a:p>
                      <a:endParaRPr lang="en-US" sz="1400" dirty="0"/>
                    </a:p>
                  </a:txBody>
                  <a:tcPr anchor="ctr"/>
                </a:tc>
                <a:tc>
                  <a:txBody>
                    <a:bodyPr/>
                    <a:lstStyle/>
                    <a:p>
                      <a:endParaRPr lang="en-US" sz="1400" dirty="0"/>
                    </a:p>
                  </a:txBody>
                  <a:tcPr anchor="ctr"/>
                </a:tc>
                <a:tc>
                  <a:txBody>
                    <a:bodyPr/>
                    <a:lstStyle/>
                    <a:p>
                      <a:endParaRPr lang="en-US" sz="1400" dirty="0"/>
                    </a:p>
                  </a:txBody>
                  <a:tcPr anchor="ctr"/>
                </a:tc>
                <a:tc>
                  <a:txBody>
                    <a:bodyPr/>
                    <a:lstStyle/>
                    <a:p>
                      <a:endParaRPr lang="en-US" sz="1400" dirty="0"/>
                    </a:p>
                  </a:txBody>
                  <a:tcPr anchor="ctr"/>
                </a:tc>
                <a:tc>
                  <a:txBody>
                    <a:bodyPr/>
                    <a:lstStyle/>
                    <a:p>
                      <a:endParaRPr lang="en-US" sz="1400" dirty="0"/>
                    </a:p>
                  </a:txBody>
                  <a:tcPr anchor="ctr"/>
                </a:tc>
                <a:tc>
                  <a:txBody>
                    <a:bodyPr/>
                    <a:lstStyle/>
                    <a:p>
                      <a:endParaRPr lang="en-US" sz="1400" dirty="0"/>
                    </a:p>
                  </a:txBody>
                  <a:tcPr anchor="ctr"/>
                </a:tc>
                <a:tc>
                  <a:txBody>
                    <a:bodyPr/>
                    <a:lstStyle/>
                    <a:p>
                      <a:endParaRPr lang="en-US" sz="1400" dirty="0"/>
                    </a:p>
                  </a:txBody>
                  <a:tcPr anchor="ctr"/>
                </a:tc>
                <a:tc>
                  <a:txBody>
                    <a:bodyPr/>
                    <a:lstStyle/>
                    <a:p>
                      <a:endParaRPr lang="en-US" sz="1400" dirty="0"/>
                    </a:p>
                  </a:txBody>
                  <a:tcPr anchor="ctr"/>
                </a:tc>
                <a:tc>
                  <a:txBody>
                    <a:bodyPr/>
                    <a:lstStyle/>
                    <a:p>
                      <a:endParaRPr lang="en-US" sz="1400" dirty="0"/>
                    </a:p>
                  </a:txBody>
                  <a:tcPr anchor="ctr"/>
                </a:tc>
                <a:tc>
                  <a:txBody>
                    <a:bodyPr/>
                    <a:lstStyle/>
                    <a:p>
                      <a:endParaRPr lang="en-US" sz="1400" dirty="0"/>
                    </a:p>
                  </a:txBody>
                  <a:tcPr anchor="ctr"/>
                </a:tc>
                <a:tc>
                  <a:txBody>
                    <a:bodyPr/>
                    <a:lstStyle/>
                    <a:p>
                      <a:endParaRPr lang="en-US" sz="1400" dirty="0"/>
                    </a:p>
                  </a:txBody>
                  <a:tcPr anchor="ctr"/>
                </a:tc>
                <a:extLst>
                  <a:ext uri="{0D108BD9-81ED-4DB2-BD59-A6C34878D82A}">
                    <a16:rowId xmlns:a16="http://schemas.microsoft.com/office/drawing/2014/main" val="567392970"/>
                  </a:ext>
                </a:extLst>
              </a:tr>
              <a:tr h="399011">
                <a:tc>
                  <a:txBody>
                    <a:bodyPr/>
                    <a:lstStyle/>
                    <a:p>
                      <a:r>
                        <a:rPr lang="en-US" sz="1400" dirty="0" smtClean="0">
                          <a:solidFill>
                            <a:schemeClr val="bg1"/>
                          </a:solidFill>
                        </a:rPr>
                        <a:t>4.2 Preparing the teaching content (gradually)</a:t>
                      </a:r>
                      <a:endParaRPr lang="en-US" sz="1400" dirty="0">
                        <a:solidFill>
                          <a:schemeClr val="bg1"/>
                        </a:solidFill>
                      </a:endParaRPr>
                    </a:p>
                  </a:txBody>
                  <a:tcPr/>
                </a:tc>
                <a:tc>
                  <a:txBody>
                    <a:bodyPr/>
                    <a:lstStyle/>
                    <a:p>
                      <a:endParaRPr lang="en-US" sz="1400" dirty="0"/>
                    </a:p>
                  </a:txBody>
                  <a:tcPr anchor="ctr"/>
                </a:tc>
                <a:tc>
                  <a:txBody>
                    <a:bodyPr/>
                    <a:lstStyle/>
                    <a:p>
                      <a:r>
                        <a:rPr lang="en-US" sz="1400" dirty="0" smtClean="0"/>
                        <a:t>X</a:t>
                      </a:r>
                      <a:endParaRPr lang="en-US" sz="1400" dirty="0"/>
                    </a:p>
                  </a:txBody>
                  <a:tcPr anchor="ctr"/>
                </a:tc>
                <a:tc>
                  <a:txBody>
                    <a:bodyPr/>
                    <a:lstStyle/>
                    <a:p>
                      <a:r>
                        <a:rPr lang="en-US" sz="1400" dirty="0" smtClean="0"/>
                        <a:t>X</a:t>
                      </a:r>
                      <a:endParaRPr lang="en-US" sz="1400" dirty="0"/>
                    </a:p>
                  </a:txBody>
                  <a:tcPr anchor="ctr"/>
                </a:tc>
                <a:tc>
                  <a:txBody>
                    <a:bodyPr/>
                    <a:lstStyle/>
                    <a:p>
                      <a:r>
                        <a:rPr lang="en-US" sz="1400" dirty="0" smtClean="0"/>
                        <a:t>X</a:t>
                      </a:r>
                      <a:endParaRPr lang="en-US" sz="1400" dirty="0"/>
                    </a:p>
                  </a:txBody>
                  <a:tcPr anchor="ctr"/>
                </a:tc>
                <a:tc>
                  <a:txBody>
                    <a:bodyPr/>
                    <a:lstStyle/>
                    <a:p>
                      <a:r>
                        <a:rPr lang="en-US" sz="1400" dirty="0" smtClean="0"/>
                        <a:t>X</a:t>
                      </a:r>
                      <a:endParaRPr lang="en-US" sz="1400" dirty="0"/>
                    </a:p>
                  </a:txBody>
                  <a:tcPr anchor="ctr"/>
                </a:tc>
                <a:tc>
                  <a:txBody>
                    <a:bodyPr/>
                    <a:lstStyle/>
                    <a:p>
                      <a:r>
                        <a:rPr lang="en-US" sz="1400" dirty="0" smtClean="0"/>
                        <a:t>X</a:t>
                      </a:r>
                      <a:endParaRPr lang="en-US" sz="1400" dirty="0"/>
                    </a:p>
                  </a:txBody>
                  <a:tcPr anchor="ctr"/>
                </a:tc>
                <a:tc>
                  <a:txBody>
                    <a:bodyPr/>
                    <a:lstStyle/>
                    <a:p>
                      <a:r>
                        <a:rPr lang="en-US" sz="1400" dirty="0" smtClean="0"/>
                        <a:t>X</a:t>
                      </a:r>
                      <a:endParaRPr lang="en-US" sz="1400" dirty="0"/>
                    </a:p>
                  </a:txBody>
                  <a:tcPr anchor="ctr"/>
                </a:tc>
                <a:tc>
                  <a:txBody>
                    <a:bodyPr/>
                    <a:lstStyle/>
                    <a:p>
                      <a:r>
                        <a:rPr lang="en-US" sz="1400" dirty="0" smtClean="0"/>
                        <a:t>X</a:t>
                      </a:r>
                      <a:endParaRPr lang="en-US" sz="1400" dirty="0"/>
                    </a:p>
                  </a:txBody>
                  <a:tcPr anchor="ctr"/>
                </a:tc>
                <a:tc>
                  <a:txBody>
                    <a:bodyPr/>
                    <a:lstStyle/>
                    <a:p>
                      <a:r>
                        <a:rPr lang="en-US" sz="1400" dirty="0" smtClean="0"/>
                        <a:t>X</a:t>
                      </a:r>
                      <a:endParaRPr lang="en-US" sz="1400" dirty="0"/>
                    </a:p>
                  </a:txBody>
                  <a:tcPr anchor="ctr"/>
                </a:tc>
                <a:tc>
                  <a:txBody>
                    <a:bodyPr/>
                    <a:lstStyle/>
                    <a:p>
                      <a:r>
                        <a:rPr lang="en-US" sz="1400" dirty="0" smtClean="0"/>
                        <a:t>X</a:t>
                      </a:r>
                      <a:endParaRPr lang="en-US" sz="1400" dirty="0"/>
                    </a:p>
                  </a:txBody>
                  <a:tcPr anchor="ctr"/>
                </a:tc>
                <a:tc>
                  <a:txBody>
                    <a:bodyPr/>
                    <a:lstStyle/>
                    <a:p>
                      <a:r>
                        <a:rPr lang="en-US" sz="1400" dirty="0" smtClean="0"/>
                        <a:t>X</a:t>
                      </a:r>
                      <a:endParaRPr lang="en-US" sz="1400" dirty="0"/>
                    </a:p>
                  </a:txBody>
                  <a:tcPr anchor="ctr"/>
                </a:tc>
                <a:tc>
                  <a:txBody>
                    <a:bodyPr/>
                    <a:lstStyle/>
                    <a:p>
                      <a:r>
                        <a:rPr lang="en-US" sz="1400" dirty="0" smtClean="0"/>
                        <a:t>X</a:t>
                      </a:r>
                      <a:endParaRPr lang="en-US" sz="1400" dirty="0"/>
                    </a:p>
                  </a:txBody>
                  <a:tcPr anchor="ctr"/>
                </a:tc>
                <a:tc>
                  <a:txBody>
                    <a:bodyPr/>
                    <a:lstStyle/>
                    <a:p>
                      <a:r>
                        <a:rPr lang="en-US" sz="1400" dirty="0" smtClean="0"/>
                        <a:t>X</a:t>
                      </a:r>
                      <a:endParaRPr lang="en-US" sz="1400" dirty="0"/>
                    </a:p>
                  </a:txBody>
                  <a:tcPr anchor="ctr"/>
                </a:tc>
                <a:extLst>
                  <a:ext uri="{0D108BD9-81ED-4DB2-BD59-A6C34878D82A}">
                    <a16:rowId xmlns:a16="http://schemas.microsoft.com/office/drawing/2014/main" val="2166905839"/>
                  </a:ext>
                </a:extLst>
              </a:tr>
              <a:tr h="374073">
                <a:tc>
                  <a:txBody>
                    <a:bodyPr/>
                    <a:lstStyle/>
                    <a:p>
                      <a:r>
                        <a:rPr lang="en-US" sz="1400" dirty="0" smtClean="0">
                          <a:solidFill>
                            <a:schemeClr val="bg1"/>
                          </a:solidFill>
                        </a:rPr>
                        <a:t>4.3 Internal training within Partner countries’ HEIs</a:t>
                      </a:r>
                      <a:endParaRPr lang="en-US" sz="1400" dirty="0">
                        <a:solidFill>
                          <a:schemeClr val="bg1"/>
                        </a:solidFill>
                      </a:endParaRPr>
                    </a:p>
                  </a:txBody>
                  <a:tcPr/>
                </a:tc>
                <a:tc>
                  <a:txBody>
                    <a:bodyPr/>
                    <a:lstStyle/>
                    <a:p>
                      <a:endParaRPr lang="en-US" sz="1400"/>
                    </a:p>
                  </a:txBody>
                  <a:tcPr anchor="ctr"/>
                </a:tc>
                <a:tc>
                  <a:txBody>
                    <a:bodyPr/>
                    <a:lstStyle/>
                    <a:p>
                      <a:endParaRPr lang="en-US" sz="1400"/>
                    </a:p>
                  </a:txBody>
                  <a:tcPr anchor="ctr"/>
                </a:tc>
                <a:tc>
                  <a:txBody>
                    <a:bodyPr/>
                    <a:lstStyle/>
                    <a:p>
                      <a:endParaRPr lang="en-US" sz="1400" dirty="0"/>
                    </a:p>
                  </a:txBody>
                  <a:tcPr anchor="ctr"/>
                </a:tc>
                <a:tc>
                  <a:txBody>
                    <a:bodyPr/>
                    <a:lstStyle/>
                    <a:p>
                      <a:r>
                        <a:rPr lang="en-US" sz="1400" dirty="0" smtClean="0"/>
                        <a:t>X</a:t>
                      </a:r>
                      <a:endParaRPr lang="en-US" sz="1400" dirty="0"/>
                    </a:p>
                  </a:txBody>
                  <a:tcPr anchor="ctr"/>
                </a:tc>
                <a:tc>
                  <a:txBody>
                    <a:bodyPr/>
                    <a:lstStyle/>
                    <a:p>
                      <a:r>
                        <a:rPr lang="en-US" sz="1400" dirty="0" smtClean="0"/>
                        <a:t>X</a:t>
                      </a:r>
                      <a:endParaRPr lang="en-US" sz="1400" dirty="0"/>
                    </a:p>
                  </a:txBody>
                  <a:tcPr anchor="ctr"/>
                </a:tc>
                <a:tc>
                  <a:txBody>
                    <a:bodyPr/>
                    <a:lstStyle/>
                    <a:p>
                      <a:endParaRPr lang="en-US" sz="1400" dirty="0"/>
                    </a:p>
                  </a:txBody>
                  <a:tcPr anchor="ctr"/>
                </a:tc>
                <a:tc>
                  <a:txBody>
                    <a:bodyPr/>
                    <a:lstStyle/>
                    <a:p>
                      <a:endParaRPr lang="en-US" sz="1400" dirty="0"/>
                    </a:p>
                  </a:txBody>
                  <a:tcPr anchor="ctr"/>
                </a:tc>
                <a:tc>
                  <a:txBody>
                    <a:bodyPr/>
                    <a:lstStyle/>
                    <a:p>
                      <a:endParaRPr lang="en-US" sz="1400" dirty="0"/>
                    </a:p>
                  </a:txBody>
                  <a:tcPr anchor="ctr"/>
                </a:tc>
                <a:tc>
                  <a:txBody>
                    <a:bodyPr/>
                    <a:lstStyle/>
                    <a:p>
                      <a:r>
                        <a:rPr lang="en-US" sz="1400" dirty="0" smtClean="0"/>
                        <a:t>X</a:t>
                      </a:r>
                      <a:endParaRPr lang="en-US" sz="1400" dirty="0"/>
                    </a:p>
                  </a:txBody>
                  <a:tcPr anchor="ctr"/>
                </a:tc>
                <a:tc>
                  <a:txBody>
                    <a:bodyPr/>
                    <a:lstStyle/>
                    <a:p>
                      <a:r>
                        <a:rPr lang="en-US" sz="1400" dirty="0" smtClean="0"/>
                        <a:t>X</a:t>
                      </a:r>
                      <a:endParaRPr lang="en-US" sz="1400" dirty="0"/>
                    </a:p>
                  </a:txBody>
                  <a:tcPr anchor="ctr"/>
                </a:tc>
                <a:tc>
                  <a:txBody>
                    <a:bodyPr/>
                    <a:lstStyle/>
                    <a:p>
                      <a:endParaRPr lang="en-US" sz="1400" dirty="0"/>
                    </a:p>
                  </a:txBody>
                  <a:tcPr anchor="ctr"/>
                </a:tc>
                <a:tc>
                  <a:txBody>
                    <a:bodyPr/>
                    <a:lstStyle/>
                    <a:p>
                      <a:endParaRPr lang="en-US" sz="1400" dirty="0"/>
                    </a:p>
                  </a:txBody>
                  <a:tcPr anchor="ctr"/>
                </a:tc>
                <a:tc>
                  <a:txBody>
                    <a:bodyPr/>
                    <a:lstStyle/>
                    <a:p>
                      <a:endParaRPr lang="en-US" sz="1400" dirty="0"/>
                    </a:p>
                  </a:txBody>
                  <a:tcPr anchor="ctr"/>
                </a:tc>
                <a:extLst>
                  <a:ext uri="{0D108BD9-81ED-4DB2-BD59-A6C34878D82A}">
                    <a16:rowId xmlns:a16="http://schemas.microsoft.com/office/drawing/2014/main" val="4161683007"/>
                  </a:ext>
                </a:extLst>
              </a:tr>
              <a:tr h="346196">
                <a:tc>
                  <a:txBody>
                    <a:bodyPr/>
                    <a:lstStyle/>
                    <a:p>
                      <a:r>
                        <a:rPr lang="en-US" sz="1400" dirty="0" smtClean="0">
                          <a:solidFill>
                            <a:schemeClr val="bg1"/>
                          </a:solidFill>
                        </a:rPr>
                        <a:t>4.4 </a:t>
                      </a:r>
                      <a:r>
                        <a:rPr lang="en-US" sz="1400" dirty="0" err="1" smtClean="0">
                          <a:solidFill>
                            <a:schemeClr val="bg1"/>
                          </a:solidFill>
                        </a:rPr>
                        <a:t>Organising</a:t>
                      </a:r>
                      <a:r>
                        <a:rPr lang="en-US" sz="1400" dirty="0" smtClean="0">
                          <a:solidFill>
                            <a:schemeClr val="bg1"/>
                          </a:solidFill>
                        </a:rPr>
                        <a:t> the survey on new teaching process</a:t>
                      </a:r>
                      <a:endParaRPr lang="en-US" sz="1400" dirty="0">
                        <a:solidFill>
                          <a:schemeClr val="bg1"/>
                        </a:solidFill>
                      </a:endParaRPr>
                    </a:p>
                  </a:txBody>
                  <a:tcPr/>
                </a:tc>
                <a:tc>
                  <a:txBody>
                    <a:bodyPr/>
                    <a:lstStyle/>
                    <a:p>
                      <a:endParaRPr lang="en-US" sz="1400"/>
                    </a:p>
                  </a:txBody>
                  <a:tcPr anchor="ctr"/>
                </a:tc>
                <a:tc>
                  <a:txBody>
                    <a:bodyPr/>
                    <a:lstStyle/>
                    <a:p>
                      <a:endParaRPr lang="en-US" sz="1400"/>
                    </a:p>
                  </a:txBody>
                  <a:tcPr anchor="ctr"/>
                </a:tc>
                <a:tc>
                  <a:txBody>
                    <a:bodyPr/>
                    <a:lstStyle/>
                    <a:p>
                      <a:endParaRPr lang="en-US" sz="1400"/>
                    </a:p>
                  </a:txBody>
                  <a:tcPr anchor="ctr"/>
                </a:tc>
                <a:tc>
                  <a:txBody>
                    <a:bodyPr/>
                    <a:lstStyle/>
                    <a:p>
                      <a:endParaRPr lang="en-US" sz="1400"/>
                    </a:p>
                  </a:txBody>
                  <a:tcPr anchor="ctr"/>
                </a:tc>
                <a:tc>
                  <a:txBody>
                    <a:bodyPr/>
                    <a:lstStyle/>
                    <a:p>
                      <a:endParaRPr lang="en-US" sz="1400" dirty="0"/>
                    </a:p>
                  </a:txBody>
                  <a:tcPr anchor="ctr"/>
                </a:tc>
                <a:tc>
                  <a:txBody>
                    <a:bodyPr/>
                    <a:lstStyle/>
                    <a:p>
                      <a:r>
                        <a:rPr lang="en-US" sz="1400" dirty="0" smtClean="0"/>
                        <a:t>X</a:t>
                      </a:r>
                      <a:endParaRPr lang="en-US" sz="1400" dirty="0"/>
                    </a:p>
                  </a:txBody>
                  <a:tcPr anchor="ctr"/>
                </a:tc>
                <a:tc>
                  <a:txBody>
                    <a:bodyPr/>
                    <a:lstStyle/>
                    <a:p>
                      <a:r>
                        <a:rPr lang="en-US" sz="1400" dirty="0" smtClean="0"/>
                        <a:t>X</a:t>
                      </a:r>
                      <a:endParaRPr lang="en-US" sz="1400" dirty="0"/>
                    </a:p>
                  </a:txBody>
                  <a:tcPr anchor="ctr"/>
                </a:tc>
                <a:tc>
                  <a:txBody>
                    <a:bodyPr/>
                    <a:lstStyle/>
                    <a:p>
                      <a:endParaRPr lang="en-US" sz="1400" dirty="0"/>
                    </a:p>
                  </a:txBody>
                  <a:tcPr anchor="ctr"/>
                </a:tc>
                <a:tc>
                  <a:txBody>
                    <a:bodyPr/>
                    <a:lstStyle/>
                    <a:p>
                      <a:endParaRPr lang="en-US" sz="1400" dirty="0"/>
                    </a:p>
                  </a:txBody>
                  <a:tcPr anchor="ctr"/>
                </a:tc>
                <a:tc>
                  <a:txBody>
                    <a:bodyPr/>
                    <a:lstStyle/>
                    <a:p>
                      <a:r>
                        <a:rPr lang="en-US" sz="1400" dirty="0" smtClean="0"/>
                        <a:t>X</a:t>
                      </a:r>
                      <a:endParaRPr lang="en-US" sz="1400" dirty="0"/>
                    </a:p>
                  </a:txBody>
                  <a:tcPr anchor="ctr"/>
                </a:tc>
                <a:tc>
                  <a:txBody>
                    <a:bodyPr/>
                    <a:lstStyle/>
                    <a:p>
                      <a:r>
                        <a:rPr lang="en-US" sz="1400" dirty="0" smtClean="0"/>
                        <a:t>X</a:t>
                      </a:r>
                      <a:endParaRPr lang="en-US" sz="1400" dirty="0"/>
                    </a:p>
                  </a:txBody>
                  <a:tcPr anchor="ctr"/>
                </a:tc>
                <a:tc>
                  <a:txBody>
                    <a:bodyPr/>
                    <a:lstStyle/>
                    <a:p>
                      <a:endParaRPr lang="en-US" sz="1400" dirty="0"/>
                    </a:p>
                  </a:txBody>
                  <a:tcPr anchor="ctr"/>
                </a:tc>
                <a:tc>
                  <a:txBody>
                    <a:bodyPr/>
                    <a:lstStyle/>
                    <a:p>
                      <a:endParaRPr lang="en-US" sz="1400" dirty="0"/>
                    </a:p>
                  </a:txBody>
                  <a:tcPr anchor="ctr"/>
                </a:tc>
                <a:extLst>
                  <a:ext uri="{0D108BD9-81ED-4DB2-BD59-A6C34878D82A}">
                    <a16:rowId xmlns:a16="http://schemas.microsoft.com/office/drawing/2014/main" val="56300740"/>
                  </a:ext>
                </a:extLst>
              </a:tr>
              <a:tr h="346196">
                <a:tc>
                  <a:txBody>
                    <a:bodyPr/>
                    <a:lstStyle/>
                    <a:p>
                      <a:r>
                        <a:rPr lang="en-US" sz="1400" dirty="0" smtClean="0">
                          <a:solidFill>
                            <a:schemeClr val="bg1"/>
                          </a:solidFill>
                        </a:rPr>
                        <a:t>4.5 Monitoring of new platform usage</a:t>
                      </a:r>
                      <a:endParaRPr lang="en-US" sz="1400" dirty="0">
                        <a:solidFill>
                          <a:schemeClr val="bg1"/>
                        </a:solidFill>
                      </a:endParaRPr>
                    </a:p>
                  </a:txBody>
                  <a:tcPr/>
                </a:tc>
                <a:tc>
                  <a:txBody>
                    <a:bodyPr/>
                    <a:lstStyle/>
                    <a:p>
                      <a:endParaRPr lang="en-US" sz="1400" dirty="0"/>
                    </a:p>
                  </a:txBody>
                  <a:tcPr anchor="ctr"/>
                </a:tc>
                <a:tc>
                  <a:txBody>
                    <a:bodyPr/>
                    <a:lstStyle/>
                    <a:p>
                      <a:endParaRPr lang="en-US" sz="1400"/>
                    </a:p>
                  </a:txBody>
                  <a:tcPr anchor="ctr"/>
                </a:tc>
                <a:tc>
                  <a:txBody>
                    <a:bodyPr/>
                    <a:lstStyle/>
                    <a:p>
                      <a:endParaRPr lang="en-US" sz="1400"/>
                    </a:p>
                  </a:txBody>
                  <a:tcPr anchor="ctr"/>
                </a:tc>
                <a:tc>
                  <a:txBody>
                    <a:bodyPr/>
                    <a:lstStyle/>
                    <a:p>
                      <a:endParaRPr lang="en-US" sz="1400"/>
                    </a:p>
                  </a:txBody>
                  <a:tcPr anchor="ctr"/>
                </a:tc>
                <a:tc>
                  <a:txBody>
                    <a:bodyPr/>
                    <a:lstStyle/>
                    <a:p>
                      <a:r>
                        <a:rPr lang="en-US" sz="1400" dirty="0" smtClean="0"/>
                        <a:t>X</a:t>
                      </a:r>
                      <a:endParaRPr lang="en-US" sz="1400" dirty="0"/>
                    </a:p>
                  </a:txBody>
                  <a:tcPr anchor="ctr"/>
                </a:tc>
                <a:tc>
                  <a:txBody>
                    <a:bodyPr/>
                    <a:lstStyle/>
                    <a:p>
                      <a:r>
                        <a:rPr lang="en-US" sz="1400" dirty="0" smtClean="0"/>
                        <a:t>X</a:t>
                      </a:r>
                      <a:endParaRPr lang="en-US" sz="1400" dirty="0"/>
                    </a:p>
                  </a:txBody>
                  <a:tcPr anchor="ctr"/>
                </a:tc>
                <a:tc>
                  <a:txBody>
                    <a:bodyPr/>
                    <a:lstStyle/>
                    <a:p>
                      <a:r>
                        <a:rPr lang="en-US" sz="1400" dirty="0" smtClean="0"/>
                        <a:t>X</a:t>
                      </a:r>
                      <a:endParaRPr lang="en-US" sz="1400" dirty="0"/>
                    </a:p>
                  </a:txBody>
                  <a:tcPr anchor="ctr"/>
                </a:tc>
                <a:tc>
                  <a:txBody>
                    <a:bodyPr/>
                    <a:lstStyle/>
                    <a:p>
                      <a:r>
                        <a:rPr lang="en-US" sz="1400" dirty="0" smtClean="0"/>
                        <a:t>X</a:t>
                      </a:r>
                      <a:endParaRPr lang="en-US" sz="1400" dirty="0"/>
                    </a:p>
                  </a:txBody>
                  <a:tcPr anchor="ctr"/>
                </a:tc>
                <a:tc>
                  <a:txBody>
                    <a:bodyPr/>
                    <a:lstStyle/>
                    <a:p>
                      <a:r>
                        <a:rPr lang="en-US" sz="1400" dirty="0" smtClean="0"/>
                        <a:t>X</a:t>
                      </a:r>
                      <a:endParaRPr lang="en-US" sz="1400" dirty="0"/>
                    </a:p>
                  </a:txBody>
                  <a:tcPr anchor="ctr"/>
                </a:tc>
                <a:tc>
                  <a:txBody>
                    <a:bodyPr/>
                    <a:lstStyle/>
                    <a:p>
                      <a:r>
                        <a:rPr lang="en-US" sz="1400" dirty="0" smtClean="0"/>
                        <a:t>X</a:t>
                      </a:r>
                      <a:endParaRPr lang="en-US" sz="1400" dirty="0"/>
                    </a:p>
                  </a:txBody>
                  <a:tcPr anchor="ctr"/>
                </a:tc>
                <a:tc>
                  <a:txBody>
                    <a:bodyPr/>
                    <a:lstStyle/>
                    <a:p>
                      <a:r>
                        <a:rPr lang="en-US" sz="1400" dirty="0" smtClean="0"/>
                        <a:t>X</a:t>
                      </a:r>
                      <a:endParaRPr lang="en-US" sz="1400" dirty="0"/>
                    </a:p>
                  </a:txBody>
                  <a:tcPr anchor="ctr"/>
                </a:tc>
                <a:tc>
                  <a:txBody>
                    <a:bodyPr/>
                    <a:lstStyle/>
                    <a:p>
                      <a:endParaRPr lang="en-US" sz="1400" dirty="0"/>
                    </a:p>
                  </a:txBody>
                  <a:tcPr anchor="ctr"/>
                </a:tc>
                <a:tc>
                  <a:txBody>
                    <a:bodyPr/>
                    <a:lstStyle/>
                    <a:p>
                      <a:endParaRPr lang="en-US" sz="1400" dirty="0"/>
                    </a:p>
                  </a:txBody>
                  <a:tcPr anchor="ctr"/>
                </a:tc>
                <a:extLst>
                  <a:ext uri="{0D108BD9-81ED-4DB2-BD59-A6C34878D82A}">
                    <a16:rowId xmlns:a16="http://schemas.microsoft.com/office/drawing/2014/main" val="279697211"/>
                  </a:ext>
                </a:extLst>
              </a:tr>
              <a:tr h="400221">
                <a:tc>
                  <a:txBody>
                    <a:bodyPr/>
                    <a:lstStyle/>
                    <a:p>
                      <a:r>
                        <a:rPr lang="en-US" sz="1400" dirty="0" smtClean="0">
                          <a:solidFill>
                            <a:schemeClr val="bg1"/>
                          </a:solidFill>
                        </a:rPr>
                        <a:t>4.6 Exchange of content between partners' HEIs</a:t>
                      </a:r>
                      <a:endParaRPr lang="en-US" sz="1400" dirty="0">
                        <a:solidFill>
                          <a:schemeClr val="bg1"/>
                        </a:solidFill>
                      </a:endParaRPr>
                    </a:p>
                  </a:txBody>
                  <a:tcPr/>
                </a:tc>
                <a:tc>
                  <a:txBody>
                    <a:bodyPr/>
                    <a:lstStyle/>
                    <a:p>
                      <a:endParaRPr lang="en-US" sz="1400" dirty="0"/>
                    </a:p>
                  </a:txBody>
                  <a:tcPr anchor="ctr"/>
                </a:tc>
                <a:tc>
                  <a:txBody>
                    <a:bodyPr/>
                    <a:lstStyle/>
                    <a:p>
                      <a:endParaRPr lang="en-US" sz="1400" dirty="0"/>
                    </a:p>
                  </a:txBody>
                  <a:tcPr anchor="ctr"/>
                </a:tc>
                <a:tc>
                  <a:txBody>
                    <a:bodyPr/>
                    <a:lstStyle/>
                    <a:p>
                      <a:endParaRPr lang="en-US" sz="1400" dirty="0"/>
                    </a:p>
                  </a:txBody>
                  <a:tcPr anchor="ctr"/>
                </a:tc>
                <a:tc>
                  <a:txBody>
                    <a:bodyPr/>
                    <a:lstStyle/>
                    <a:p>
                      <a:endParaRPr lang="en-US" sz="1400" dirty="0"/>
                    </a:p>
                  </a:txBody>
                  <a:tcPr anchor="ctr"/>
                </a:tc>
                <a:tc>
                  <a:txBody>
                    <a:bodyPr/>
                    <a:lstStyle/>
                    <a:p>
                      <a:endParaRPr lang="en-US" sz="1400" dirty="0"/>
                    </a:p>
                  </a:txBody>
                  <a:tcPr anchor="ctr"/>
                </a:tc>
                <a:tc>
                  <a:txBody>
                    <a:bodyPr/>
                    <a:lstStyle/>
                    <a:p>
                      <a:endParaRPr lang="en-US" sz="1400" dirty="0"/>
                    </a:p>
                  </a:txBody>
                  <a:tcPr anchor="ctr"/>
                </a:tc>
                <a:tc>
                  <a:txBody>
                    <a:bodyPr/>
                    <a:lstStyle/>
                    <a:p>
                      <a:r>
                        <a:rPr lang="en-US" sz="1400" dirty="0" smtClean="0"/>
                        <a:t>X</a:t>
                      </a:r>
                      <a:endParaRPr lang="en-US" sz="1400" dirty="0"/>
                    </a:p>
                  </a:txBody>
                  <a:tcPr anchor="ctr"/>
                </a:tc>
                <a:tc>
                  <a:txBody>
                    <a:bodyPr/>
                    <a:lstStyle/>
                    <a:p>
                      <a:r>
                        <a:rPr lang="en-US" sz="1400" dirty="0" smtClean="0"/>
                        <a:t>X</a:t>
                      </a:r>
                      <a:endParaRPr lang="en-US" sz="1400" dirty="0"/>
                    </a:p>
                  </a:txBody>
                  <a:tcPr anchor="ctr"/>
                </a:tc>
                <a:tc>
                  <a:txBody>
                    <a:bodyPr/>
                    <a:lstStyle/>
                    <a:p>
                      <a:r>
                        <a:rPr lang="en-US" sz="1400" dirty="0" smtClean="0"/>
                        <a:t>X</a:t>
                      </a:r>
                      <a:endParaRPr lang="en-US" sz="1400" dirty="0"/>
                    </a:p>
                  </a:txBody>
                  <a:tcPr anchor="ctr"/>
                </a:tc>
                <a:tc>
                  <a:txBody>
                    <a:bodyPr/>
                    <a:lstStyle/>
                    <a:p>
                      <a:r>
                        <a:rPr lang="en-US" sz="1400" dirty="0" smtClean="0"/>
                        <a:t>X</a:t>
                      </a:r>
                      <a:endParaRPr lang="en-US" sz="1400" dirty="0"/>
                    </a:p>
                  </a:txBody>
                  <a:tcPr anchor="ctr"/>
                </a:tc>
                <a:tc>
                  <a:txBody>
                    <a:bodyPr/>
                    <a:lstStyle/>
                    <a:p>
                      <a:r>
                        <a:rPr lang="en-US" sz="1400" dirty="0" smtClean="0"/>
                        <a:t>X</a:t>
                      </a:r>
                      <a:endParaRPr lang="en-US" sz="1400" dirty="0"/>
                    </a:p>
                  </a:txBody>
                  <a:tcPr anchor="ctr"/>
                </a:tc>
                <a:tc>
                  <a:txBody>
                    <a:bodyPr/>
                    <a:lstStyle/>
                    <a:p>
                      <a:r>
                        <a:rPr lang="en-US" sz="1400" dirty="0" smtClean="0"/>
                        <a:t>X</a:t>
                      </a:r>
                      <a:endParaRPr lang="en-US" sz="1400" dirty="0"/>
                    </a:p>
                  </a:txBody>
                  <a:tcPr anchor="ctr"/>
                </a:tc>
                <a:tc>
                  <a:txBody>
                    <a:bodyPr/>
                    <a:lstStyle/>
                    <a:p>
                      <a:r>
                        <a:rPr lang="en-US" sz="1400" dirty="0" smtClean="0"/>
                        <a:t>X</a:t>
                      </a:r>
                      <a:endParaRPr lang="en-US" sz="1400" dirty="0"/>
                    </a:p>
                  </a:txBody>
                  <a:tcPr anchor="ctr"/>
                </a:tc>
                <a:extLst>
                  <a:ext uri="{0D108BD9-81ED-4DB2-BD59-A6C34878D82A}">
                    <a16:rowId xmlns:a16="http://schemas.microsoft.com/office/drawing/2014/main" val="705350184"/>
                  </a:ext>
                </a:extLst>
              </a:tr>
            </a:tbl>
          </a:graphicData>
        </a:graphic>
      </p:graphicFrame>
      <p:sp>
        <p:nvSpPr>
          <p:cNvPr id="7" name="Content Placeholder 5"/>
          <p:cNvSpPr txBox="1">
            <a:spLocks/>
          </p:cNvSpPr>
          <p:nvPr/>
        </p:nvSpPr>
        <p:spPr>
          <a:xfrm>
            <a:off x="282588" y="5472879"/>
            <a:ext cx="11812430" cy="1385121"/>
          </a:xfrm>
          <a:prstGeom prst="rect">
            <a:avLst/>
          </a:prstGeom>
        </p:spPr>
        <p:txBody>
          <a:bodyPr vert="horz" lIns="91440" tIns="45720" rIns="91440" bIns="45720" rtlCol="0">
            <a:normAutofit fontScale="625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a:lstStyle>
          <a:p>
            <a:pPr marL="0" indent="0">
              <a:buNone/>
            </a:pPr>
            <a:r>
              <a:rPr lang="en-US" dirty="0" smtClean="0"/>
              <a:t>WP Leader </a:t>
            </a:r>
            <a:r>
              <a:rPr lang="en-US" dirty="0"/>
              <a:t>– University of Montenegro</a:t>
            </a:r>
            <a:endParaRPr lang="en-US" dirty="0" smtClean="0"/>
          </a:p>
          <a:p>
            <a:r>
              <a:rPr lang="en-US" sz="2500" dirty="0">
                <a:solidFill>
                  <a:srgbClr val="FFFF00"/>
                </a:solidFill>
              </a:rPr>
              <a:t>After the successful training the trained teachers will start to create the online learning material, prepare the lab exercises for smart labs, capture digital lecturing content, etc. firstly for project target groups (students with disability and economic and geographical obstacles) and then for the other students. The learning material could not be prepared in the short time frame (couple of months) but during the time gradually. Some teaching material will be prepared jointly with the partners from a business where a real case examples will be created.</a:t>
            </a:r>
          </a:p>
        </p:txBody>
      </p:sp>
    </p:spTree>
    <p:extLst>
      <p:ext uri="{BB962C8B-B14F-4D97-AF65-F5344CB8AC3E}">
        <p14:creationId xmlns:p14="http://schemas.microsoft.com/office/powerpoint/2010/main" val="1578520200"/>
      </p:ext>
    </p:extLst>
  </p:cSld>
  <p:clrMapOvr>
    <a:masterClrMapping/>
  </p:clrMapOvr>
</p:sld>
</file>

<file path=ppt/theme/theme1.xml><?xml version="1.0" encoding="utf-8"?>
<a:theme xmlns:a="http://schemas.openxmlformats.org/drawingml/2006/main" name="Berlin">
  <a:themeElements>
    <a:clrScheme name="Berlin">
      <a:dk1>
        <a:sysClr val="windowText" lastClr="000000"/>
      </a:dk1>
      <a:lt1>
        <a:sysClr val="window" lastClr="FFFFFF"/>
      </a:lt1>
      <a:dk2>
        <a:srgbClr val="1F8094"/>
      </a:dk2>
      <a:lt2>
        <a:srgbClr val="E7E6E6"/>
      </a:lt2>
      <a:accent1>
        <a:srgbClr val="39CDE7"/>
      </a:accent1>
      <a:accent2>
        <a:srgbClr val="60DE72"/>
      </a:accent2>
      <a:accent3>
        <a:srgbClr val="DDCC64"/>
      </a:accent3>
      <a:accent4>
        <a:srgbClr val="F49D50"/>
      </a:accent4>
      <a:accent5>
        <a:srgbClr val="E44951"/>
      </a:accent5>
      <a:accent6>
        <a:srgbClr val="D666F9"/>
      </a:accent6>
      <a:hlink>
        <a:srgbClr val="4BF7ED"/>
      </a:hlink>
      <a:folHlink>
        <a:srgbClr val="95E9F4"/>
      </a:folHlink>
    </a:clrScheme>
    <a:fontScheme name="Berlin">
      <a:majorFont>
        <a:latin typeface="Trebuchet MS" panose="020B0603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rebuchet MS" panose="020B0603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erlin">
      <a:fillStyleLst>
        <a:solidFill>
          <a:schemeClr val="phClr"/>
        </a:solidFill>
        <a:gradFill rotWithShape="1">
          <a:gsLst>
            <a:gs pos="0">
              <a:schemeClr val="phClr">
                <a:tint val="60000"/>
                <a:satMod val="100000"/>
                <a:lumMod val="110000"/>
              </a:schemeClr>
            </a:gs>
            <a:gs pos="100000">
              <a:schemeClr val="phClr">
                <a:tint val="70000"/>
                <a:satMod val="100000"/>
                <a:lumMod val="100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6000"/>
                <a:shade val="100000"/>
                <a:hueMod val="92000"/>
                <a:satMod val="200000"/>
                <a:lumMod val="128000"/>
              </a:schemeClr>
            </a:gs>
            <a:gs pos="50000">
              <a:schemeClr val="phClr">
                <a:shade val="100000"/>
                <a:hueMod val="100000"/>
                <a:satMod val="110000"/>
                <a:lumMod val="130000"/>
              </a:schemeClr>
            </a:gs>
            <a:gs pos="100000">
              <a:schemeClr val="phClr">
                <a:shade val="78000"/>
                <a:hueMod val="118000"/>
                <a:satMod val="120000"/>
                <a:lumMod val="69000"/>
              </a:schemeClr>
            </a:gs>
          </a:gsLst>
          <a:lin ang="2520000" scaled="0"/>
        </a:gradFill>
      </a:bgFillStyleLst>
    </a:fmtScheme>
  </a:themeElements>
  <a:objectDefaults/>
  <a:extraClrSchemeLst/>
  <a:extLst>
    <a:ext uri="{05A4C25C-085E-4340-85A3-A5531E510DB2}">
      <thm15:themeFamily xmlns:thm15="http://schemas.microsoft.com/office/thememl/2012/main" name="Berlin" id="{7B5DBA9E-B069-418E-9360-A61BDD0615A4}" vid="{C7DC10E3-4FF5-456B-A359-A0F378C1E5FB}"/>
    </a:ext>
  </a:extLst>
</a:theme>
</file>

<file path=docProps/app.xml><?xml version="1.0" encoding="utf-8"?>
<Properties xmlns="http://schemas.openxmlformats.org/officeDocument/2006/extended-properties" xmlns:vt="http://schemas.openxmlformats.org/officeDocument/2006/docPropsVTypes">
  <Template>TM04033917[[fn=Berlin]]</Template>
  <TotalTime>182</TotalTime>
  <Words>3075</Words>
  <Application>Microsoft Office PowerPoint</Application>
  <PresentationFormat>Widescreen</PresentationFormat>
  <Paragraphs>535</Paragraphs>
  <Slides>16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16</vt:i4>
      </vt:variant>
    </vt:vector>
  </HeadingPairs>
  <TitlesOfParts>
    <vt:vector size="22" baseType="lpstr">
      <vt:lpstr>Arial</vt:lpstr>
      <vt:lpstr>Calibri</vt:lpstr>
      <vt:lpstr>Symbol</vt:lpstr>
      <vt:lpstr>Times New Roman</vt:lpstr>
      <vt:lpstr>Trebuchet MS</vt:lpstr>
      <vt:lpstr>Berlin</vt:lpstr>
      <vt:lpstr>SMARTEL  Project Activities</vt:lpstr>
      <vt:lpstr>Aims and Objectives of the project</vt:lpstr>
      <vt:lpstr>Aims and Objectives of the project</vt:lpstr>
      <vt:lpstr>Aims and Objectives of the project</vt:lpstr>
      <vt:lpstr>Working Packages</vt:lpstr>
      <vt:lpstr>WP1 – PREPARATION  Analyses and study visits</vt:lpstr>
      <vt:lpstr>WP2 – DEVELOPMENT  Models Design</vt:lpstr>
      <vt:lpstr>WP3 – DEVELOPMENT  Infrastructure development</vt:lpstr>
      <vt:lpstr>WP4 – DEVELOPMENT  Implementation and teaching process</vt:lpstr>
      <vt:lpstr>WP5 – QUALITY PLAN  Project Quality control and monitoring</vt:lpstr>
      <vt:lpstr>WP6 – DISSEMINATION &amp; EXPLOITATION  Dissemination</vt:lpstr>
      <vt:lpstr>WP7 – DISSEMINATION &amp; EXPLOITATION  Exploitations of results</vt:lpstr>
      <vt:lpstr>WP8 – MANAGEMENT  Project management</vt:lpstr>
      <vt:lpstr>Indicators of progress of the wider objective</vt:lpstr>
      <vt:lpstr>Indicators of progress of the specific objective/s</vt:lpstr>
      <vt:lpstr>PowerPoint Presentation</vt:lpstr>
    </vt:vector>
  </TitlesOfParts>
  <Company>HP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SMARTEL  Project Activities</dc:title>
  <dc:creator>sinisa</dc:creator>
  <cp:lastModifiedBy>sinisa</cp:lastModifiedBy>
  <cp:revision>22</cp:revision>
  <dcterms:created xsi:type="dcterms:W3CDTF">2021-02-06T09:21:09Z</dcterms:created>
  <dcterms:modified xsi:type="dcterms:W3CDTF">2021-02-07T11:00:04Z</dcterms:modified>
</cp:coreProperties>
</file>