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82" r:id="rId3"/>
    <p:sldId id="278" r:id="rId4"/>
    <p:sldId id="272" r:id="rId5"/>
    <p:sldId id="279" r:id="rId6"/>
    <p:sldId id="273" r:id="rId7"/>
    <p:sldId id="266" r:id="rId8"/>
    <p:sldId id="267" r:id="rId9"/>
    <p:sldId id="280" r:id="rId10"/>
    <p:sldId id="281" r:id="rId11"/>
    <p:sldId id="27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4131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79067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54298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752855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19170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08292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5445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76788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2/9/2021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00626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5669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87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4139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3959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19792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97578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7120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8217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2/9/2021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1745239"/>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Activity plan for the next period</a:t>
            </a:r>
          </a:p>
        </p:txBody>
      </p:sp>
      <p:sp>
        <p:nvSpPr>
          <p:cNvPr id="3" name="Subtitle 2"/>
          <p:cNvSpPr>
            <a:spLocks noGrp="1"/>
          </p:cNvSpPr>
          <p:nvPr>
            <p:ph type="subTitle" idx="1"/>
          </p:nvPr>
        </p:nvSpPr>
        <p:spPr/>
        <p:txBody>
          <a:bodyPr/>
          <a:lstStyle/>
          <a:p>
            <a:r>
              <a:rPr lang="en-US" dirty="0" smtClean="0"/>
              <a:t>Sinisa Ilic - coordinator</a:t>
            </a:r>
            <a:endParaRPr lang="en-US" dirty="0"/>
          </a:p>
        </p:txBody>
      </p:sp>
      <p:pic>
        <p:nvPicPr>
          <p:cNvPr id="4" name="Picture 2" descr="C:\Documents and Settings\Bane Jaksic\My Documents\Downloads\eu_flag_co_funded_pos_[rgb]_lef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5489" y="536778"/>
            <a:ext cx="4921991" cy="1408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3"/>
          <a:stretch>
            <a:fillRect/>
          </a:stretch>
        </p:blipFill>
        <p:spPr>
          <a:xfrm>
            <a:off x="9218814" y="2909963"/>
            <a:ext cx="2900715" cy="1109097"/>
          </a:xfrm>
          <a:prstGeom prst="rect">
            <a:avLst/>
          </a:prstGeom>
        </p:spPr>
      </p:pic>
    </p:spTree>
    <p:extLst>
      <p:ext uri="{BB962C8B-B14F-4D97-AF65-F5344CB8AC3E}">
        <p14:creationId xmlns:p14="http://schemas.microsoft.com/office/powerpoint/2010/main" val="10044697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 of the EACEA during the project evaluation</a:t>
            </a:r>
          </a:p>
        </p:txBody>
      </p:sp>
      <p:sp>
        <p:nvSpPr>
          <p:cNvPr id="3" name="Content Placeholder 2"/>
          <p:cNvSpPr>
            <a:spLocks noGrp="1"/>
          </p:cNvSpPr>
          <p:nvPr>
            <p:ph idx="1"/>
          </p:nvPr>
        </p:nvSpPr>
        <p:spPr>
          <a:xfrm>
            <a:off x="680321" y="2336872"/>
            <a:ext cx="10880308" cy="4364373"/>
          </a:xfrm>
        </p:spPr>
        <p:txBody>
          <a:bodyPr>
            <a:normAutofit lnSpcReduction="10000"/>
          </a:bodyPr>
          <a:lstStyle/>
          <a:p>
            <a:r>
              <a:rPr lang="en-US" dirty="0" smtClean="0"/>
              <a:t>More </a:t>
            </a:r>
            <a:r>
              <a:rPr lang="en-US" dirty="0"/>
              <a:t>quantitative indicators are needed in the LFM, and as already stated, it is not clear how e-content is measured (i.e.,180 of </a:t>
            </a:r>
            <a:r>
              <a:rPr lang="en-US" dirty="0" smtClean="0"/>
              <a:t>e-content) </a:t>
            </a:r>
            <a:endParaRPr lang="en-US" dirty="0"/>
          </a:p>
          <a:p>
            <a:r>
              <a:rPr lang="en-US" dirty="0" smtClean="0"/>
              <a:t>Risks </a:t>
            </a:r>
            <a:r>
              <a:rPr lang="en-US" dirty="0"/>
              <a:t>related to </a:t>
            </a:r>
            <a:r>
              <a:rPr lang="en-US" dirty="0">
                <a:solidFill>
                  <a:srgbClr val="FFFF00"/>
                </a:solidFill>
              </a:rPr>
              <a:t>engaging the core target groups of </a:t>
            </a:r>
            <a:r>
              <a:rPr lang="en-US" dirty="0" smtClean="0">
                <a:solidFill>
                  <a:srgbClr val="FFFF00"/>
                </a:solidFill>
              </a:rPr>
              <a:t>students</a:t>
            </a:r>
            <a:r>
              <a:rPr lang="en-US" dirty="0" smtClean="0"/>
              <a:t> (</a:t>
            </a:r>
            <a:r>
              <a:rPr lang="en-US" dirty="0"/>
              <a:t>students with disabilities, disadvantaged students and the like) are not appropriately addressed, and </a:t>
            </a:r>
            <a:r>
              <a:rPr lang="en-US" dirty="0" smtClean="0"/>
              <a:t>in general</a:t>
            </a:r>
            <a:r>
              <a:rPr lang="en-US" dirty="0">
                <a:solidFill>
                  <a:srgbClr val="FFFF00"/>
                </a:solidFill>
              </a:rPr>
              <a:t>, their engagement in most of the project activities is not adequately planned or pursued</a:t>
            </a:r>
            <a:r>
              <a:rPr lang="en-US" dirty="0"/>
              <a:t>.</a:t>
            </a:r>
          </a:p>
          <a:p>
            <a:r>
              <a:rPr lang="en-US" dirty="0" smtClean="0"/>
              <a:t>When </a:t>
            </a:r>
            <a:r>
              <a:rPr lang="en-US" dirty="0"/>
              <a:t>defining the quantitative indicators of impact, the proposal is not clear </a:t>
            </a:r>
            <a:r>
              <a:rPr lang="en-US" dirty="0">
                <a:solidFill>
                  <a:srgbClr val="FFFF00"/>
                </a:solidFill>
              </a:rPr>
              <a:t>how many students </a:t>
            </a:r>
            <a:r>
              <a:rPr lang="en-US" dirty="0" smtClean="0">
                <a:solidFill>
                  <a:srgbClr val="FFFF00"/>
                </a:solidFill>
              </a:rPr>
              <a:t>with disadvantaged </a:t>
            </a:r>
            <a:r>
              <a:rPr lang="en-US" dirty="0">
                <a:solidFill>
                  <a:srgbClr val="FFFF00"/>
                </a:solidFill>
              </a:rPr>
              <a:t>background</a:t>
            </a:r>
            <a:r>
              <a:rPr lang="en-US" dirty="0"/>
              <a:t> will benefit from the new technological solution. </a:t>
            </a:r>
          </a:p>
          <a:p>
            <a:r>
              <a:rPr lang="en-US" dirty="0" smtClean="0"/>
              <a:t>The </a:t>
            </a:r>
            <a:r>
              <a:rPr lang="en-US" dirty="0"/>
              <a:t>project is planning to attract businesses to support the sustainability of the venture but </a:t>
            </a:r>
            <a:r>
              <a:rPr lang="en-US" dirty="0">
                <a:solidFill>
                  <a:srgbClr val="FFFF00"/>
                </a:solidFill>
              </a:rPr>
              <a:t>is not clear about how to attract them</a:t>
            </a:r>
            <a:r>
              <a:rPr lang="en-US" dirty="0"/>
              <a:t> and what added value it can provide to them in order </a:t>
            </a:r>
            <a:r>
              <a:rPr lang="en-US" dirty="0">
                <a:solidFill>
                  <a:srgbClr val="FFFF00"/>
                </a:solidFill>
              </a:rPr>
              <a:t>to sustain cooperation</a:t>
            </a:r>
            <a:r>
              <a:rPr lang="en-US" dirty="0"/>
              <a:t>. </a:t>
            </a:r>
          </a:p>
        </p:txBody>
      </p:sp>
    </p:spTree>
    <p:extLst>
      <p:ext uri="{BB962C8B-B14F-4D97-AF65-F5344CB8AC3E}">
        <p14:creationId xmlns:p14="http://schemas.microsoft.com/office/powerpoint/2010/main" val="3981324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0976" y="3459091"/>
            <a:ext cx="9613861" cy="946654"/>
          </a:xfrm>
        </p:spPr>
        <p:txBody>
          <a:bodyPr>
            <a:normAutofit/>
          </a:bodyPr>
          <a:lstStyle/>
          <a:p>
            <a:pPr marL="0" indent="0">
              <a:buNone/>
            </a:pPr>
            <a:r>
              <a:rPr lang="en-US" sz="4800" dirty="0" smtClean="0"/>
              <a:t>IDEAS?</a:t>
            </a:r>
            <a:endParaRPr lang="en-US" sz="4800" dirty="0"/>
          </a:p>
        </p:txBody>
      </p:sp>
    </p:spTree>
    <p:extLst>
      <p:ext uri="{BB962C8B-B14F-4D97-AF65-F5344CB8AC3E}">
        <p14:creationId xmlns:p14="http://schemas.microsoft.com/office/powerpoint/2010/main" val="1128881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 members of PMB / SC / QB</a:t>
            </a:r>
            <a:endParaRPr lang="en-US" dirty="0"/>
          </a:p>
        </p:txBody>
      </p:sp>
      <p:sp>
        <p:nvSpPr>
          <p:cNvPr id="3" name="Content Placeholder 2"/>
          <p:cNvSpPr>
            <a:spLocks noGrp="1"/>
          </p:cNvSpPr>
          <p:nvPr>
            <p:ph idx="1"/>
          </p:nvPr>
        </p:nvSpPr>
        <p:spPr>
          <a:xfrm>
            <a:off x="357447" y="2336872"/>
            <a:ext cx="11388437" cy="4454625"/>
          </a:xfrm>
        </p:spPr>
        <p:txBody>
          <a:bodyPr>
            <a:normAutofit fontScale="70000" lnSpcReduction="20000"/>
          </a:bodyPr>
          <a:lstStyle/>
          <a:p>
            <a:r>
              <a:rPr lang="en-US" dirty="0"/>
              <a:t>Project management will focus on how the project is progressing in terms of expenditure, use of resources, implementation of activities, delivery of results and the management of risks.  In order to achieve defined goals of the project, the project team will systematically collect, </a:t>
            </a:r>
            <a:r>
              <a:rPr lang="en-US" dirty="0" err="1"/>
              <a:t>analyse</a:t>
            </a:r>
            <a:r>
              <a:rPr lang="en-US" dirty="0"/>
              <a:t> and use relevant information about project progress.  Regular reviews will provide an opportunity to reflect on progress, agree on the content of progress reports and follow-up action required. Intensive communication is the critical factor in efficient and effective leadership. </a:t>
            </a:r>
          </a:p>
          <a:p>
            <a:r>
              <a:rPr lang="en-US" dirty="0"/>
              <a:t>Project management structure will be defined and </a:t>
            </a:r>
            <a:r>
              <a:rPr lang="en-US" dirty="0" err="1"/>
              <a:t>organised</a:t>
            </a:r>
            <a:r>
              <a:rPr lang="en-US" dirty="0"/>
              <a:t> on 2 separate levels with intensive and defined connections and interfaces between these two levels in order to achieve proper project management.</a:t>
            </a:r>
          </a:p>
          <a:p>
            <a:r>
              <a:rPr lang="en-US" dirty="0"/>
              <a:t>The major decision-making body of the project will be the </a:t>
            </a:r>
            <a:r>
              <a:rPr lang="en-US" dirty="0">
                <a:solidFill>
                  <a:srgbClr val="FFFF00"/>
                </a:solidFill>
              </a:rPr>
              <a:t>Steering Committee (SC).  </a:t>
            </a:r>
            <a:r>
              <a:rPr lang="en-US" dirty="0"/>
              <a:t>Steering committee will consist of one of most experienced representative of each EU and Partner countries institution in management</a:t>
            </a:r>
            <a:r>
              <a:rPr lang="en-US" dirty="0" smtClean="0"/>
              <a:t>. The tasks of SC will be to decide on actions to be taken when issues (challenges) appears.</a:t>
            </a:r>
            <a:endParaRPr lang="en-US" dirty="0"/>
          </a:p>
          <a:p>
            <a:r>
              <a:rPr lang="en-US" dirty="0" smtClean="0">
                <a:solidFill>
                  <a:srgbClr val="FFFF00"/>
                </a:solidFill>
              </a:rPr>
              <a:t>PMB</a:t>
            </a:r>
            <a:r>
              <a:rPr lang="en-US" dirty="0" smtClean="0"/>
              <a:t> </a:t>
            </a:r>
            <a:r>
              <a:rPr lang="en-US" dirty="0"/>
              <a:t>will coordinate day-to-day management </a:t>
            </a:r>
            <a:r>
              <a:rPr lang="en-US" dirty="0" smtClean="0"/>
              <a:t>in order to activities be completed according to the plan. Members of PMB will consists of one representative per partner institution and they will communicate among themselves in order to monitor execution of tasks. </a:t>
            </a:r>
            <a:endParaRPr lang="en-US" dirty="0"/>
          </a:p>
          <a:p>
            <a:r>
              <a:rPr lang="en-US" dirty="0"/>
              <a:t>PMB will meet four times a year, while SC will meet twice a year. Between "live" meetings, online meetings will be held whenever necessary. </a:t>
            </a:r>
            <a:endParaRPr lang="en-US" dirty="0" smtClean="0"/>
          </a:p>
          <a:p>
            <a:r>
              <a:rPr lang="en-US" dirty="0" smtClean="0"/>
              <a:t>The </a:t>
            </a:r>
            <a:r>
              <a:rPr lang="en-US" dirty="0">
                <a:solidFill>
                  <a:srgbClr val="FFFF00"/>
                </a:solidFill>
              </a:rPr>
              <a:t>Project Quality Monitoring and Control Team </a:t>
            </a:r>
            <a:r>
              <a:rPr lang="en-US" dirty="0"/>
              <a:t>(PQMC) will be responsible for preparing the guide for quality control and monitoring activities. PQMC members will continuously monitor project activities and will hold a PQMC meeting every four months on which they will define the internal control reports of the project. Members of PQMC will regularly cooperate with local Erasmus + offices.</a:t>
            </a:r>
          </a:p>
          <a:p>
            <a:endParaRPr lang="en-US" dirty="0"/>
          </a:p>
          <a:p>
            <a:endParaRPr lang="en-US" dirty="0"/>
          </a:p>
        </p:txBody>
      </p:sp>
    </p:spTree>
    <p:extLst>
      <p:ext uri="{BB962C8B-B14F-4D97-AF65-F5344CB8AC3E}">
        <p14:creationId xmlns:p14="http://schemas.microsoft.com/office/powerpoint/2010/main" val="2033380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Output: Multimedia Learning Platform</a:t>
            </a:r>
            <a:endParaRPr lang="en-US" dirty="0"/>
          </a:p>
        </p:txBody>
      </p:sp>
      <p:sp>
        <p:nvSpPr>
          <p:cNvPr id="3" name="Content Placeholder 2"/>
          <p:cNvSpPr>
            <a:spLocks noGrp="1"/>
          </p:cNvSpPr>
          <p:nvPr>
            <p:ph idx="1"/>
          </p:nvPr>
        </p:nvSpPr>
        <p:spPr>
          <a:xfrm>
            <a:off x="339634" y="2336872"/>
            <a:ext cx="11443063" cy="4429687"/>
          </a:xfrm>
        </p:spPr>
        <p:txBody>
          <a:bodyPr>
            <a:normAutofit/>
          </a:bodyPr>
          <a:lstStyle/>
          <a:p>
            <a:r>
              <a:rPr lang="en-US" dirty="0"/>
              <a:t>The realization of a </a:t>
            </a:r>
            <a:r>
              <a:rPr lang="en-US" dirty="0">
                <a:solidFill>
                  <a:srgbClr val="FFFF00"/>
                </a:solidFill>
              </a:rPr>
              <a:t>multimedia learning platform</a:t>
            </a:r>
            <a:r>
              <a:rPr lang="en-US" dirty="0"/>
              <a:t> for learning would include:</a:t>
            </a:r>
          </a:p>
          <a:p>
            <a:pPr lvl="1"/>
            <a:r>
              <a:rPr lang="en-US" sz="2400" dirty="0" smtClean="0"/>
              <a:t>availability </a:t>
            </a:r>
            <a:r>
              <a:rPr lang="en-US" sz="2400" dirty="0"/>
              <a:t>of teaching material in electronic form and electronic library,</a:t>
            </a:r>
          </a:p>
          <a:p>
            <a:pPr lvl="1"/>
            <a:r>
              <a:rPr lang="en-US" sz="2400" dirty="0" smtClean="0"/>
              <a:t>video </a:t>
            </a:r>
            <a:r>
              <a:rPr lang="en-US" sz="2400" dirty="0"/>
              <a:t>presentation of teaching and laboratory exercises,</a:t>
            </a:r>
          </a:p>
          <a:p>
            <a:pPr lvl="1"/>
            <a:r>
              <a:rPr lang="en-US" sz="2400" dirty="0" smtClean="0"/>
              <a:t>live-streaming </a:t>
            </a:r>
            <a:r>
              <a:rPr lang="en-US" sz="2400" dirty="0"/>
              <a:t>of significant university scientific and educational events,</a:t>
            </a:r>
          </a:p>
          <a:p>
            <a:pPr lvl="1"/>
            <a:r>
              <a:rPr lang="en-US" sz="2400" dirty="0" smtClean="0"/>
              <a:t>integration </a:t>
            </a:r>
            <a:r>
              <a:rPr lang="en-US" sz="2400" dirty="0"/>
              <a:t>of text, table, chart, image, sound, animation, hypertext, interactive content and complete software tools,</a:t>
            </a:r>
          </a:p>
          <a:p>
            <a:pPr lvl="1"/>
            <a:r>
              <a:rPr lang="en-US" sz="2400" dirty="0" smtClean="0"/>
              <a:t>student </a:t>
            </a:r>
            <a:r>
              <a:rPr lang="en-US" sz="2400" dirty="0"/>
              <a:t>participation in lecturing and lab exercises from any location and at any time,</a:t>
            </a:r>
          </a:p>
          <a:p>
            <a:pPr lvl="1"/>
            <a:r>
              <a:rPr lang="en-US" sz="2400" dirty="0" smtClean="0"/>
              <a:t>teaching </a:t>
            </a:r>
            <a:r>
              <a:rPr lang="en-US" sz="2400" dirty="0"/>
              <a:t>content adapted for disabled students (subtitling and speech synthesis</a:t>
            </a:r>
            <a:r>
              <a:rPr lang="en-US" sz="2400" dirty="0" smtClean="0"/>
              <a:t>).</a:t>
            </a:r>
            <a:endParaRPr lang="en-US" sz="2400" dirty="0"/>
          </a:p>
        </p:txBody>
      </p:sp>
    </p:spTree>
    <p:extLst>
      <p:ext uri="{BB962C8B-B14F-4D97-AF65-F5344CB8AC3E}">
        <p14:creationId xmlns:p14="http://schemas.microsoft.com/office/powerpoint/2010/main" val="3134415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Output: </a:t>
            </a:r>
            <a:r>
              <a:rPr lang="en-US" dirty="0" smtClean="0"/>
              <a:t>Smart Classroom for remote branches</a:t>
            </a:r>
            <a:endParaRPr lang="en-US" dirty="0"/>
          </a:p>
        </p:txBody>
      </p:sp>
      <p:sp>
        <p:nvSpPr>
          <p:cNvPr id="3" name="Content Placeholder 2"/>
          <p:cNvSpPr>
            <a:spLocks noGrp="1"/>
          </p:cNvSpPr>
          <p:nvPr>
            <p:ph idx="1"/>
          </p:nvPr>
        </p:nvSpPr>
        <p:spPr>
          <a:xfrm>
            <a:off x="139994" y="2353498"/>
            <a:ext cx="11655766" cy="4396436"/>
          </a:xfrm>
        </p:spPr>
        <p:txBody>
          <a:bodyPr>
            <a:normAutofit lnSpcReduction="10000"/>
          </a:bodyPr>
          <a:lstStyle/>
          <a:p>
            <a:r>
              <a:rPr lang="en-US" dirty="0"/>
              <a:t>A </a:t>
            </a:r>
            <a:r>
              <a:rPr lang="en-US" dirty="0">
                <a:solidFill>
                  <a:srgbClr val="FFFF00"/>
                </a:solidFill>
              </a:rPr>
              <a:t>smart classroom </a:t>
            </a:r>
            <a:r>
              <a:rPr lang="en-US" dirty="0"/>
              <a:t>for teaching would mean:</a:t>
            </a:r>
          </a:p>
          <a:p>
            <a:pPr lvl="1"/>
            <a:r>
              <a:rPr lang="en-US" dirty="0" smtClean="0"/>
              <a:t>a </a:t>
            </a:r>
            <a:r>
              <a:rPr lang="en-US" dirty="0"/>
              <a:t>modern equipped classroom with modern technologies applied in e-education: smart educational environments, Internet intelligent devices, a virtual learning environment, virtual reality technologies, mobile technologies, etc.,</a:t>
            </a:r>
          </a:p>
          <a:p>
            <a:pPr lvl="1"/>
            <a:r>
              <a:rPr lang="en-US" dirty="0" smtClean="0"/>
              <a:t>the </a:t>
            </a:r>
            <a:r>
              <a:rPr lang="en-US" dirty="0"/>
              <a:t>possibility of interactive participation of students in the realization of classes,</a:t>
            </a:r>
          </a:p>
          <a:p>
            <a:pPr lvl="1"/>
            <a:r>
              <a:rPr lang="en-US" dirty="0" smtClean="0"/>
              <a:t>the </a:t>
            </a:r>
            <a:r>
              <a:rPr lang="en-US" dirty="0"/>
              <a:t>ability to attend classes for students with special needs (subtitling and speech synthesis),</a:t>
            </a:r>
          </a:p>
          <a:p>
            <a:pPr lvl="1"/>
            <a:r>
              <a:rPr lang="en-US" dirty="0" smtClean="0"/>
              <a:t>individual </a:t>
            </a:r>
            <a:r>
              <a:rPr lang="en-US" dirty="0"/>
              <a:t>adaptation of teaching content to students,</a:t>
            </a:r>
          </a:p>
          <a:p>
            <a:pPr lvl="1"/>
            <a:r>
              <a:rPr lang="en-US" dirty="0" smtClean="0"/>
              <a:t>Networking </a:t>
            </a:r>
            <a:r>
              <a:rPr lang="en-US" dirty="0"/>
              <a:t>a smart classroom with other higher education institutions in the world</a:t>
            </a:r>
            <a:r>
              <a:rPr lang="en-US" dirty="0" smtClean="0"/>
              <a:t>.</a:t>
            </a:r>
          </a:p>
          <a:p>
            <a:r>
              <a:rPr lang="en-GB" altLang="en-US" dirty="0">
                <a:latin typeface="Calibri" panose="020F0502020204030204" pitchFamily="34" charset="0"/>
                <a:ea typeface="Calibri" panose="020F0502020204030204" pitchFamily="34" charset="0"/>
                <a:cs typeface="Arial" panose="020B0604020202020204" pitchFamily="34" charset="0"/>
              </a:rPr>
              <a:t>The equipment in the classroom </a:t>
            </a:r>
            <a:r>
              <a:rPr lang="en-GB" altLang="en-US" dirty="0">
                <a:solidFill>
                  <a:srgbClr val="FFFF00"/>
                </a:solidFill>
                <a:latin typeface="Calibri" panose="020F0502020204030204" pitchFamily="34" charset="0"/>
                <a:ea typeface="Calibri" panose="020F0502020204030204" pitchFamily="34" charset="0"/>
                <a:cs typeface="Arial" panose="020B0604020202020204" pitchFamily="34" charset="0"/>
              </a:rPr>
              <a:t>would allow streaming lectures </a:t>
            </a:r>
            <a:r>
              <a:rPr lang="en-GB" altLang="en-US" dirty="0">
                <a:latin typeface="Calibri" panose="020F0502020204030204" pitchFamily="34" charset="0"/>
                <a:ea typeface="Calibri" panose="020F0502020204030204" pitchFamily="34" charset="0"/>
                <a:cs typeface="Arial" panose="020B0604020202020204" pitchFamily="34" charset="0"/>
              </a:rPr>
              <a:t>on the multimedia platform. Each HEI would define the concept of their smart classroom in accordance with their needs and in accordance with already existing e-learning platforms. A smart classroom would be equipped with </a:t>
            </a:r>
            <a:r>
              <a:rPr lang="en-GB" altLang="en-US" dirty="0">
                <a:solidFill>
                  <a:srgbClr val="FFFF00"/>
                </a:solidFill>
                <a:latin typeface="Calibri" panose="020F0502020204030204" pitchFamily="34" charset="0"/>
                <a:ea typeface="Calibri" panose="020F0502020204030204" pitchFamily="34" charset="0"/>
                <a:cs typeface="Arial" panose="020B0604020202020204" pitchFamily="34" charset="0"/>
              </a:rPr>
              <a:t>a classroom management software that allows interaction between teachers and students </a:t>
            </a:r>
            <a:r>
              <a:rPr lang="en-GB" altLang="en-US" dirty="0">
                <a:latin typeface="Calibri" panose="020F0502020204030204" pitchFamily="34" charset="0"/>
                <a:ea typeface="Calibri" panose="020F0502020204030204" pitchFamily="34" charset="0"/>
                <a:cs typeface="Arial" panose="020B0604020202020204" pitchFamily="34" charset="0"/>
              </a:rPr>
              <a:t>during teaching and student supervision by teachers.</a:t>
            </a:r>
            <a:endParaRPr lang="en-US" dirty="0"/>
          </a:p>
        </p:txBody>
      </p:sp>
    </p:spTree>
    <p:extLst>
      <p:ext uri="{BB962C8B-B14F-4D97-AF65-F5344CB8AC3E}">
        <p14:creationId xmlns:p14="http://schemas.microsoft.com/office/powerpoint/2010/main" val="3029228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Output: Innovative Pedagogical Approaches and Learning Methodologies  </a:t>
            </a:r>
          </a:p>
        </p:txBody>
      </p:sp>
      <p:sp>
        <p:nvSpPr>
          <p:cNvPr id="3" name="Content Placeholder 2"/>
          <p:cNvSpPr>
            <a:spLocks noGrp="1"/>
          </p:cNvSpPr>
          <p:nvPr>
            <p:ph idx="1"/>
          </p:nvPr>
        </p:nvSpPr>
        <p:spPr/>
        <p:txBody>
          <a:bodyPr/>
          <a:lstStyle/>
          <a:p>
            <a:r>
              <a:rPr lang="en-US" dirty="0" smtClean="0"/>
              <a:t>Strategy,</a:t>
            </a:r>
          </a:p>
          <a:p>
            <a:r>
              <a:rPr lang="en-US" dirty="0" smtClean="0"/>
              <a:t>Existing Learning Methodologies in EU</a:t>
            </a:r>
          </a:p>
          <a:p>
            <a:r>
              <a:rPr lang="en-US" dirty="0" smtClean="0"/>
              <a:t>Toward accreditation of distance learning study </a:t>
            </a:r>
            <a:r>
              <a:rPr lang="en-US" dirty="0" err="1" smtClean="0"/>
              <a:t>programmes</a:t>
            </a:r>
            <a:endParaRPr lang="en-US" dirty="0" smtClean="0"/>
          </a:p>
          <a:p>
            <a:endParaRPr lang="en-US" dirty="0"/>
          </a:p>
        </p:txBody>
      </p:sp>
    </p:spTree>
    <p:extLst>
      <p:ext uri="{BB962C8B-B14F-4D97-AF65-F5344CB8AC3E}">
        <p14:creationId xmlns:p14="http://schemas.microsoft.com/office/powerpoint/2010/main" val="1977468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Outputs related to objectives</a:t>
            </a:r>
            <a:endParaRPr lang="en-US" dirty="0"/>
          </a:p>
        </p:txBody>
      </p:sp>
      <p:sp>
        <p:nvSpPr>
          <p:cNvPr id="7" name="Content Placeholder 2"/>
          <p:cNvSpPr>
            <a:spLocks noGrp="1"/>
          </p:cNvSpPr>
          <p:nvPr>
            <p:ph idx="1"/>
          </p:nvPr>
        </p:nvSpPr>
        <p:spPr>
          <a:xfrm>
            <a:off x="539004" y="2345184"/>
            <a:ext cx="11040624" cy="4221869"/>
          </a:xfrm>
        </p:spPr>
        <p:txBody>
          <a:bodyPr>
            <a:normAutofit fontScale="92500" lnSpcReduction="10000"/>
          </a:bodyPr>
          <a:lstStyle/>
          <a:p>
            <a:pPr eaLnBrk="0" fontAlgn="base" hangingPunct="0">
              <a:lnSpc>
                <a:spcPct val="100000"/>
              </a:lnSpc>
              <a:spcBef>
                <a:spcPct val="0"/>
              </a:spcBef>
              <a:spcAft>
                <a:spcPct val="0"/>
              </a:spcAft>
            </a:pPr>
            <a:r>
              <a:rPr lang="en-US" altLang="en-US" dirty="0" smtClean="0">
                <a:latin typeface="Calibri" panose="020F0502020204030204" pitchFamily="34" charset="0"/>
                <a:ea typeface="Calibri" panose="020F0502020204030204" pitchFamily="34" charset="0"/>
                <a:cs typeface="Arial" panose="020B0604020202020204" pitchFamily="34" charset="0"/>
              </a:rPr>
              <a:t>The </a:t>
            </a:r>
            <a:r>
              <a:rPr lang="en-US" altLang="en-US" dirty="0">
                <a:latin typeface="Calibri" panose="020F0502020204030204" pitchFamily="34" charset="0"/>
                <a:ea typeface="Calibri" panose="020F0502020204030204" pitchFamily="34" charset="0"/>
                <a:cs typeface="Arial" panose="020B0604020202020204" pitchFamily="34" charset="0"/>
              </a:rPr>
              <a:t>implemented state of the art multimedia learning platform and the realized smart classroom will enable active attending of students (who are unable to regularly follow the teaching at the HEI) to the teaching process. </a:t>
            </a:r>
            <a:endParaRPr lang="en-US" altLang="en-US" dirty="0" smtClean="0">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00000"/>
              </a:lnSpc>
              <a:spcBef>
                <a:spcPct val="0"/>
              </a:spcBef>
              <a:spcAft>
                <a:spcPct val="0"/>
              </a:spcAft>
            </a:pPr>
            <a:r>
              <a:rPr lang="en-US" altLang="en-US" dirty="0" smtClean="0">
                <a:latin typeface="Calibri" panose="020F0502020204030204" pitchFamily="34" charset="0"/>
                <a:ea typeface="Calibri" panose="020F0502020204030204" pitchFamily="34" charset="0"/>
                <a:cs typeface="Arial" panose="020B0604020202020204" pitchFamily="34" charset="0"/>
              </a:rPr>
              <a:t>Students </a:t>
            </a:r>
            <a:r>
              <a:rPr lang="en-US" altLang="en-US" dirty="0">
                <a:latin typeface="Calibri" panose="020F0502020204030204" pitchFamily="34" charset="0"/>
                <a:ea typeface="Calibri" panose="020F0502020204030204" pitchFamily="34" charset="0"/>
                <a:cs typeface="Arial" panose="020B0604020202020204" pitchFamily="34" charset="0"/>
              </a:rPr>
              <a:t>will have the opportunity to attend their lectures from the University Centre from their homes or regional remote units, to actively participate in the teaching process, perform laboratory exercises from their computers, and be supervised by teachers from the university </a:t>
            </a:r>
            <a:r>
              <a:rPr lang="en-US" altLang="en-US" dirty="0" err="1">
                <a:latin typeface="Calibri" panose="020F0502020204030204" pitchFamily="34" charset="0"/>
                <a:ea typeface="Calibri" panose="020F0502020204030204" pitchFamily="34" charset="0"/>
                <a:cs typeface="Arial" panose="020B0604020202020204" pitchFamily="34" charset="0"/>
              </a:rPr>
              <a:t>centre</a:t>
            </a:r>
            <a:r>
              <a:rPr lang="en-US" altLang="en-US" dirty="0">
                <a:latin typeface="Calibri" panose="020F0502020204030204" pitchFamily="34" charset="0"/>
                <a:ea typeface="Calibri" panose="020F0502020204030204" pitchFamily="34" charset="0"/>
                <a:cs typeface="Arial" panose="020B0604020202020204" pitchFamily="34" charset="0"/>
              </a:rPr>
              <a:t>. </a:t>
            </a:r>
            <a:endParaRPr lang="en-US" altLang="en-US" dirty="0" smtClean="0">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00000"/>
              </a:lnSpc>
              <a:spcBef>
                <a:spcPct val="0"/>
              </a:spcBef>
              <a:spcAft>
                <a:spcPct val="0"/>
              </a:spcAft>
            </a:pPr>
            <a:r>
              <a:rPr lang="en-US" altLang="en-US" dirty="0" smtClean="0">
                <a:latin typeface="Calibri" panose="020F0502020204030204" pitchFamily="34" charset="0"/>
                <a:ea typeface="Calibri" panose="020F0502020204030204" pitchFamily="34" charset="0"/>
                <a:cs typeface="Arial" panose="020B0604020202020204" pitchFamily="34" charset="0"/>
              </a:rPr>
              <a:t>This </a:t>
            </a:r>
            <a:r>
              <a:rPr lang="en-US" altLang="en-US" dirty="0">
                <a:latin typeface="Calibri" panose="020F0502020204030204" pitchFamily="34" charset="0"/>
                <a:ea typeface="Calibri" panose="020F0502020204030204" pitchFamily="34" charset="0"/>
                <a:cs typeface="Arial" panose="020B0604020202020204" pitchFamily="34" charset="0"/>
              </a:rPr>
              <a:t>will create opportunities for students with socio-economic problems and students in geographically distant and isolated areas to attend lectures through a developed multimedia learning platform and smart classroom. </a:t>
            </a:r>
            <a:endParaRPr lang="en-US" altLang="en-US" dirty="0" smtClean="0">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00000"/>
              </a:lnSpc>
              <a:spcBef>
                <a:spcPct val="0"/>
              </a:spcBef>
              <a:spcAft>
                <a:spcPct val="0"/>
              </a:spcAft>
            </a:pPr>
            <a:r>
              <a:rPr lang="en-US" altLang="en-US" dirty="0" smtClean="0">
                <a:latin typeface="Calibri" panose="020F0502020204030204" pitchFamily="34" charset="0"/>
                <a:ea typeface="Calibri" panose="020F0502020204030204" pitchFamily="34" charset="0"/>
                <a:cs typeface="Arial" panose="020B0604020202020204" pitchFamily="34" charset="0"/>
              </a:rPr>
              <a:t>Also</a:t>
            </a:r>
            <a:r>
              <a:rPr lang="en-US" altLang="en-US" dirty="0">
                <a:latin typeface="Calibri" panose="020F0502020204030204" pitchFamily="34" charset="0"/>
                <a:ea typeface="Calibri" panose="020F0502020204030204" pitchFamily="34" charset="0"/>
                <a:cs typeface="Arial" panose="020B0604020202020204" pitchFamily="34" charset="0"/>
              </a:rPr>
              <a:t>, students with disabilities, which include </a:t>
            </a:r>
            <a:r>
              <a:rPr lang="en-US" altLang="en-US" dirty="0">
                <a:solidFill>
                  <a:srgbClr val="FFFF00"/>
                </a:solidFill>
                <a:latin typeface="Calibri" panose="020F0502020204030204" pitchFamily="34" charset="0"/>
                <a:ea typeface="Calibri" panose="020F0502020204030204" pitchFamily="34" charset="0"/>
                <a:cs typeface="Arial" panose="020B0604020202020204" pitchFamily="34" charset="0"/>
              </a:rPr>
              <a:t>weak-sighted</a:t>
            </a:r>
            <a:r>
              <a:rPr lang="en-US" altLang="en-US" dirty="0">
                <a:latin typeface="Calibri" panose="020F0502020204030204" pitchFamily="34" charset="0"/>
                <a:ea typeface="Calibri" panose="020F0502020204030204" pitchFamily="34" charset="0"/>
                <a:cs typeface="Arial" panose="020B0604020202020204" pitchFamily="34" charset="0"/>
              </a:rPr>
              <a:t>, </a:t>
            </a:r>
            <a:r>
              <a:rPr lang="en-US" altLang="en-US" dirty="0">
                <a:solidFill>
                  <a:srgbClr val="FFFF00"/>
                </a:solidFill>
                <a:latin typeface="Calibri" panose="020F0502020204030204" pitchFamily="34" charset="0"/>
                <a:ea typeface="Calibri" panose="020F0502020204030204" pitchFamily="34" charset="0"/>
                <a:cs typeface="Arial" panose="020B0604020202020204" pitchFamily="34" charset="0"/>
              </a:rPr>
              <a:t>deaf</a:t>
            </a:r>
            <a:r>
              <a:rPr lang="en-US" altLang="en-US" dirty="0">
                <a:latin typeface="Calibri" panose="020F0502020204030204" pitchFamily="34" charset="0"/>
                <a:ea typeface="Calibri" panose="020F0502020204030204" pitchFamily="34" charset="0"/>
                <a:cs typeface="Arial" panose="020B0604020202020204" pitchFamily="34" charset="0"/>
              </a:rPr>
              <a:t> and </a:t>
            </a:r>
            <a:r>
              <a:rPr lang="en-US" altLang="en-US" dirty="0" smtClean="0">
                <a:solidFill>
                  <a:srgbClr val="FFFF00"/>
                </a:solidFill>
                <a:latin typeface="Calibri" panose="020F0502020204030204" pitchFamily="34" charset="0"/>
                <a:ea typeface="Calibri" panose="020F0502020204030204" pitchFamily="34" charset="0"/>
                <a:cs typeface="Arial" panose="020B0604020202020204" pitchFamily="34" charset="0"/>
              </a:rPr>
              <a:t>hard-of-hearing</a:t>
            </a:r>
            <a:r>
              <a:rPr lang="en-US" altLang="en-US" dirty="0" smtClean="0">
                <a:latin typeface="Calibri" panose="020F0502020204030204" pitchFamily="34" charset="0"/>
                <a:ea typeface="Calibri" panose="020F0502020204030204" pitchFamily="34" charset="0"/>
                <a:cs typeface="Arial" panose="020B0604020202020204" pitchFamily="34" charset="0"/>
              </a:rPr>
              <a:t> </a:t>
            </a:r>
            <a:r>
              <a:rPr lang="en-US" altLang="en-US" dirty="0">
                <a:latin typeface="Calibri" panose="020F0502020204030204" pitchFamily="34" charset="0"/>
                <a:ea typeface="Calibri" panose="020F0502020204030204" pitchFamily="34" charset="0"/>
                <a:cs typeface="Arial" panose="020B0604020202020204" pitchFamily="34" charset="0"/>
              </a:rPr>
              <a:t>students, will have the opportunity to follow teaching activities through the multimedia platform in the form of </a:t>
            </a:r>
            <a:r>
              <a:rPr lang="en-US" altLang="en-US" dirty="0">
                <a:solidFill>
                  <a:srgbClr val="FFFF00"/>
                </a:solidFill>
                <a:latin typeface="Calibri" panose="020F0502020204030204" pitchFamily="34" charset="0"/>
                <a:ea typeface="Calibri" panose="020F0502020204030204" pitchFamily="34" charset="0"/>
                <a:cs typeface="Arial" panose="020B0604020202020204" pitchFamily="34" charset="0"/>
              </a:rPr>
              <a:t>sub-titled</a:t>
            </a:r>
            <a:r>
              <a:rPr lang="en-US" altLang="en-US" dirty="0">
                <a:latin typeface="Calibri" panose="020F0502020204030204" pitchFamily="34" charset="0"/>
                <a:ea typeface="Calibri" panose="020F0502020204030204" pitchFamily="34" charset="0"/>
                <a:cs typeface="Arial" panose="020B0604020202020204" pitchFamily="34" charset="0"/>
              </a:rPr>
              <a:t> video material and </a:t>
            </a:r>
            <a:r>
              <a:rPr lang="en-US" altLang="en-US" dirty="0">
                <a:solidFill>
                  <a:srgbClr val="FFFF00"/>
                </a:solidFill>
                <a:latin typeface="Calibri" panose="020F0502020204030204" pitchFamily="34" charset="0"/>
                <a:ea typeface="Calibri" panose="020F0502020204030204" pitchFamily="34" charset="0"/>
                <a:cs typeface="Arial" panose="020B0604020202020204" pitchFamily="34" charset="0"/>
              </a:rPr>
              <a:t>speech synthesis</a:t>
            </a:r>
            <a:r>
              <a:rPr lang="en-US" altLang="en-US" dirty="0">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2042116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WP1 + WP2</a:t>
            </a:r>
            <a:endParaRPr lang="en-US" dirty="0"/>
          </a:p>
        </p:txBody>
      </p:sp>
      <p:sp>
        <p:nvSpPr>
          <p:cNvPr id="4" name="Content Placeholder 2"/>
          <p:cNvSpPr>
            <a:spLocks noGrp="1"/>
          </p:cNvSpPr>
          <p:nvPr>
            <p:ph idx="1"/>
          </p:nvPr>
        </p:nvSpPr>
        <p:spPr>
          <a:xfrm>
            <a:off x="539004" y="2345184"/>
            <a:ext cx="11040624" cy="4221869"/>
          </a:xfrm>
        </p:spPr>
        <p:txBody>
          <a:bodyPr>
            <a:normAutofit/>
          </a:bodyPr>
          <a:lstStyle/>
          <a:p>
            <a:pPr marL="0" indent="0" eaLnBrk="0" fontAlgn="base" hangingPunct="0">
              <a:lnSpc>
                <a:spcPct val="100000"/>
              </a:lnSpc>
              <a:spcBef>
                <a:spcPct val="0"/>
              </a:spcBef>
              <a:spcAft>
                <a:spcPct val="0"/>
              </a:spcAft>
              <a:buNone/>
            </a:pPr>
            <a:r>
              <a:rPr lang="en-US" altLang="en-US" dirty="0" smtClean="0">
                <a:latin typeface="Calibri" panose="020F0502020204030204" pitchFamily="34" charset="0"/>
                <a:ea typeface="Calibri" panose="020F0502020204030204" pitchFamily="34" charset="0"/>
                <a:cs typeface="Arial" panose="020B0604020202020204" pitchFamily="34" charset="0"/>
              </a:rPr>
              <a:t>WP1 (CESIE)</a:t>
            </a:r>
            <a:endParaRPr lang="en-US" altLang="en-US" dirty="0" smtClean="0">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00000"/>
              </a:lnSpc>
              <a:spcBef>
                <a:spcPct val="0"/>
              </a:spcBef>
              <a:spcAft>
                <a:spcPct val="0"/>
              </a:spcAft>
            </a:pPr>
            <a:r>
              <a:rPr lang="en-US" altLang="en-US" dirty="0" smtClean="0">
                <a:latin typeface="Calibri" panose="020F0502020204030204" pitchFamily="34" charset="0"/>
                <a:ea typeface="Calibri" panose="020F0502020204030204" pitchFamily="34" charset="0"/>
                <a:cs typeface="Arial" panose="020B0604020202020204" pitchFamily="34" charset="0"/>
              </a:rPr>
              <a:t>To accomplish deliverables D1.1 and D1.2 ASAP</a:t>
            </a:r>
          </a:p>
          <a:p>
            <a:pPr eaLnBrk="0" fontAlgn="base" hangingPunct="0">
              <a:lnSpc>
                <a:spcPct val="100000"/>
              </a:lnSpc>
              <a:spcBef>
                <a:spcPct val="0"/>
              </a:spcBef>
              <a:spcAft>
                <a:spcPct val="0"/>
              </a:spcAft>
            </a:pPr>
            <a:r>
              <a:rPr lang="en-US" altLang="en-US" dirty="0" smtClean="0">
                <a:latin typeface="Calibri" panose="020F0502020204030204" pitchFamily="34" charset="0"/>
                <a:ea typeface="Calibri" panose="020F0502020204030204" pitchFamily="34" charset="0"/>
                <a:cs typeface="Arial" panose="020B0604020202020204" pitchFamily="34" charset="0"/>
              </a:rPr>
              <a:t>To start creating draft for D1.3 - CESIE</a:t>
            </a:r>
          </a:p>
          <a:p>
            <a:pPr eaLnBrk="0" fontAlgn="base" hangingPunct="0">
              <a:lnSpc>
                <a:spcPct val="100000"/>
              </a:lnSpc>
              <a:spcBef>
                <a:spcPct val="0"/>
              </a:spcBef>
              <a:spcAft>
                <a:spcPct val="0"/>
              </a:spcAft>
            </a:pPr>
            <a:r>
              <a:rPr lang="en-US" altLang="en-US" dirty="0" smtClean="0">
                <a:latin typeface="Calibri" panose="020F0502020204030204" pitchFamily="34" charset="0"/>
                <a:ea typeface="Calibri" panose="020F0502020204030204" pitchFamily="34" charset="0"/>
                <a:cs typeface="Arial" panose="020B0604020202020204" pitchFamily="34" charset="0"/>
              </a:rPr>
              <a:t>To postpone study visit (D1.4) (Can UPM </a:t>
            </a:r>
            <a:r>
              <a:rPr lang="en-US" altLang="en-US" dirty="0" smtClean="0">
                <a:latin typeface="Calibri" panose="020F0502020204030204" pitchFamily="34" charset="0"/>
                <a:ea typeface="Calibri" panose="020F0502020204030204" pitchFamily="34" charset="0"/>
                <a:cs typeface="Arial" panose="020B0604020202020204" pitchFamily="34" charset="0"/>
              </a:rPr>
              <a:t>/ UL / UM presents </a:t>
            </a:r>
            <a:r>
              <a:rPr lang="en-US" altLang="en-US" dirty="0" smtClean="0">
                <a:latin typeface="Calibri" panose="020F0502020204030204" pitchFamily="34" charset="0"/>
                <a:ea typeface="Calibri" panose="020F0502020204030204" pitchFamily="34" charset="0"/>
                <a:cs typeface="Arial" panose="020B0604020202020204" pitchFamily="34" charset="0"/>
              </a:rPr>
              <a:t>how the platform is used? Simulation)</a:t>
            </a:r>
          </a:p>
          <a:p>
            <a:pPr eaLnBrk="0" fontAlgn="base" hangingPunct="0">
              <a:lnSpc>
                <a:spcPct val="100000"/>
              </a:lnSpc>
              <a:spcBef>
                <a:spcPct val="0"/>
              </a:spcBef>
              <a:spcAft>
                <a:spcPct val="0"/>
              </a:spcAft>
            </a:pPr>
            <a:endParaRPr lang="en-US" altLang="en-US" dirty="0">
              <a:latin typeface="Calibri" panose="020F0502020204030204" pitchFamily="34" charset="0"/>
              <a:ea typeface="Calibri" panose="020F0502020204030204" pitchFamily="34" charset="0"/>
              <a:cs typeface="Arial" panose="020B0604020202020204" pitchFamily="34" charset="0"/>
            </a:endParaRPr>
          </a:p>
          <a:p>
            <a:pPr marL="0" indent="0" eaLnBrk="0" fontAlgn="base" hangingPunct="0">
              <a:lnSpc>
                <a:spcPct val="100000"/>
              </a:lnSpc>
              <a:spcBef>
                <a:spcPct val="0"/>
              </a:spcBef>
              <a:spcAft>
                <a:spcPct val="0"/>
              </a:spcAft>
              <a:buNone/>
            </a:pPr>
            <a:r>
              <a:rPr lang="en-US" altLang="en-US" dirty="0" smtClean="0">
                <a:latin typeface="Calibri" panose="020F0502020204030204" pitchFamily="34" charset="0"/>
                <a:ea typeface="Calibri" panose="020F0502020204030204" pitchFamily="34" charset="0"/>
                <a:cs typeface="Arial" panose="020B0604020202020204" pitchFamily="34" charset="0"/>
              </a:rPr>
              <a:t>WP2 (</a:t>
            </a:r>
            <a:r>
              <a:rPr lang="en-US" altLang="en-US" dirty="0" err="1" smtClean="0">
                <a:latin typeface="Calibri" panose="020F0502020204030204" pitchFamily="34" charset="0"/>
                <a:ea typeface="Calibri" panose="020F0502020204030204" pitchFamily="34" charset="0"/>
                <a:cs typeface="Arial" panose="020B0604020202020204" pitchFamily="34" charset="0"/>
              </a:rPr>
              <a:t>UoM</a:t>
            </a:r>
            <a:r>
              <a:rPr lang="en-US" altLang="en-US" dirty="0" smtClean="0">
                <a:latin typeface="Calibri" panose="020F0502020204030204" pitchFamily="34" charset="0"/>
                <a:ea typeface="Calibri" panose="020F0502020204030204" pitchFamily="34" charset="0"/>
                <a:cs typeface="Arial" panose="020B0604020202020204" pitchFamily="34" charset="0"/>
              </a:rPr>
              <a:t>(MT))</a:t>
            </a:r>
            <a:endParaRPr lang="en-US" altLang="en-US" dirty="0" smtClean="0">
              <a:latin typeface="Calibri" panose="020F0502020204030204" pitchFamily="34" charset="0"/>
              <a:ea typeface="Calibri" panose="020F0502020204030204" pitchFamily="34" charset="0"/>
              <a:cs typeface="Arial" panose="020B0604020202020204" pitchFamily="34" charset="0"/>
            </a:endParaRPr>
          </a:p>
          <a:p>
            <a:pPr eaLnBrk="0" fontAlgn="base" hangingPunct="0">
              <a:lnSpc>
                <a:spcPct val="100000"/>
              </a:lnSpc>
              <a:spcBef>
                <a:spcPct val="0"/>
              </a:spcBef>
              <a:spcAft>
                <a:spcPct val="0"/>
              </a:spcAft>
            </a:pPr>
            <a:r>
              <a:rPr lang="en-US" altLang="en-US" dirty="0" smtClean="0">
                <a:latin typeface="Calibri" panose="020F0502020204030204" pitchFamily="34" charset="0"/>
                <a:ea typeface="Calibri" panose="020F0502020204030204" pitchFamily="34" charset="0"/>
                <a:cs typeface="Arial" panose="020B0604020202020204" pitchFamily="34" charset="0"/>
              </a:rPr>
              <a:t>D2.1 Defining the user requirements, (Apr-July): risk</a:t>
            </a:r>
          </a:p>
          <a:p>
            <a:pPr eaLnBrk="0" fontAlgn="base" hangingPunct="0">
              <a:lnSpc>
                <a:spcPct val="100000"/>
              </a:lnSpc>
              <a:spcBef>
                <a:spcPct val="0"/>
              </a:spcBef>
              <a:spcAft>
                <a:spcPct val="0"/>
              </a:spcAft>
            </a:pPr>
            <a:r>
              <a:rPr lang="en-US" altLang="en-US" dirty="0" smtClean="0">
                <a:latin typeface="Calibri" panose="020F0502020204030204" pitchFamily="34" charset="0"/>
                <a:ea typeface="Calibri" panose="020F0502020204030204" pitchFamily="34" charset="0"/>
                <a:cs typeface="Arial" panose="020B0604020202020204" pitchFamily="34" charset="0"/>
              </a:rPr>
              <a:t>D2.2 Prof. </a:t>
            </a:r>
            <a:r>
              <a:rPr lang="en-US" altLang="en-US" dirty="0" err="1" smtClean="0">
                <a:latin typeface="Calibri" panose="020F0502020204030204" pitchFamily="34" charset="0"/>
                <a:ea typeface="Calibri" panose="020F0502020204030204" pitchFamily="34" charset="0"/>
                <a:cs typeface="Arial" panose="020B0604020202020204" pitchFamily="34" charset="0"/>
              </a:rPr>
              <a:t>Bonanno</a:t>
            </a:r>
            <a:r>
              <a:rPr lang="en-US" altLang="en-US" dirty="0" smtClean="0">
                <a:latin typeface="Calibri" panose="020F0502020204030204" pitchFamily="34" charset="0"/>
                <a:ea typeface="Calibri" panose="020F0502020204030204" pitchFamily="34" charset="0"/>
                <a:cs typeface="Arial" panose="020B0604020202020204" pitchFamily="34" charset="0"/>
              </a:rPr>
              <a:t> can start drafting the methodology and pedagogical approaches with the help of CESIE (June-Oct 2021)</a:t>
            </a:r>
          </a:p>
          <a:p>
            <a:pPr eaLnBrk="0" fontAlgn="base" hangingPunct="0">
              <a:lnSpc>
                <a:spcPct val="100000"/>
              </a:lnSpc>
              <a:spcBef>
                <a:spcPct val="0"/>
              </a:spcBef>
              <a:spcAft>
                <a:spcPct val="0"/>
              </a:spcAft>
            </a:pPr>
            <a:r>
              <a:rPr lang="en-US" altLang="en-US" dirty="0" smtClean="0">
                <a:latin typeface="Calibri" panose="020F0502020204030204" pitchFamily="34" charset="0"/>
                <a:ea typeface="Calibri" panose="020F0502020204030204" pitchFamily="34" charset="0"/>
                <a:cs typeface="Arial" panose="020B0604020202020204" pitchFamily="34" charset="0"/>
              </a:rPr>
              <a:t>D2.3 &amp; D2.4 Defining the models + Workshop (June-Sept) then external QC (Oct/Nov)</a:t>
            </a:r>
          </a:p>
          <a:p>
            <a:pPr eaLnBrk="0" fontAlgn="base" hangingPunct="0">
              <a:lnSpc>
                <a:spcPct val="100000"/>
              </a:lnSpc>
              <a:spcBef>
                <a:spcPct val="0"/>
              </a:spcBef>
              <a:spcAft>
                <a:spcPct val="0"/>
              </a:spcAft>
            </a:pPr>
            <a:endParaRPr lang="en-US" alt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79116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WP3 + </a:t>
            </a:r>
            <a:r>
              <a:rPr lang="en-US" dirty="0" smtClean="0"/>
              <a:t>WP5 + WP6 </a:t>
            </a:r>
            <a:r>
              <a:rPr lang="en-US" dirty="0" smtClean="0"/>
              <a:t>+ WP7</a:t>
            </a:r>
            <a:endParaRPr lang="en-US" dirty="0"/>
          </a:p>
        </p:txBody>
      </p:sp>
      <p:sp>
        <p:nvSpPr>
          <p:cNvPr id="3" name="Content Placeholder 2"/>
          <p:cNvSpPr>
            <a:spLocks noGrp="1"/>
          </p:cNvSpPr>
          <p:nvPr>
            <p:ph idx="1"/>
          </p:nvPr>
        </p:nvSpPr>
        <p:spPr>
          <a:xfrm>
            <a:off x="406000" y="2203868"/>
            <a:ext cx="11040624" cy="4404751"/>
          </a:xfrm>
        </p:spPr>
        <p:txBody>
          <a:bodyPr>
            <a:normAutofit fontScale="92500" lnSpcReduction="20000"/>
          </a:bodyPr>
          <a:lstStyle/>
          <a:p>
            <a:pPr marL="0" indent="0" eaLnBrk="0" fontAlgn="base" hangingPunct="0">
              <a:lnSpc>
                <a:spcPct val="100000"/>
              </a:lnSpc>
              <a:spcBef>
                <a:spcPct val="0"/>
              </a:spcBef>
              <a:spcAft>
                <a:spcPct val="0"/>
              </a:spcAft>
              <a:buNone/>
            </a:pPr>
            <a:r>
              <a:rPr lang="en-US" dirty="0" smtClean="0"/>
              <a:t>WP3 (UL)</a:t>
            </a:r>
            <a:endParaRPr lang="en-US" dirty="0" smtClean="0"/>
          </a:p>
          <a:p>
            <a:pPr eaLnBrk="0" fontAlgn="base" hangingPunct="0">
              <a:lnSpc>
                <a:spcPct val="100000"/>
              </a:lnSpc>
              <a:spcBef>
                <a:spcPct val="0"/>
              </a:spcBef>
              <a:spcAft>
                <a:spcPct val="0"/>
              </a:spcAft>
            </a:pPr>
            <a:r>
              <a:rPr lang="en-US" dirty="0" smtClean="0"/>
              <a:t>D3.1 Defining the list of equipment? (Oct2021 – Feb2022)</a:t>
            </a:r>
          </a:p>
          <a:p>
            <a:pPr eaLnBrk="0" fontAlgn="base" hangingPunct="0">
              <a:lnSpc>
                <a:spcPct val="100000"/>
              </a:lnSpc>
              <a:spcBef>
                <a:spcPct val="0"/>
              </a:spcBef>
              <a:spcAft>
                <a:spcPct val="0"/>
              </a:spcAft>
            </a:pPr>
            <a:r>
              <a:rPr lang="en-US" dirty="0" smtClean="0"/>
              <a:t>Tender + specifications to be prepared</a:t>
            </a:r>
          </a:p>
          <a:p>
            <a:pPr eaLnBrk="0" fontAlgn="base" hangingPunct="0">
              <a:lnSpc>
                <a:spcPct val="100000"/>
              </a:lnSpc>
              <a:spcBef>
                <a:spcPct val="0"/>
              </a:spcBef>
              <a:spcAft>
                <a:spcPct val="0"/>
              </a:spcAft>
            </a:pPr>
            <a:r>
              <a:rPr lang="en-US" dirty="0" smtClean="0"/>
              <a:t>VAT &amp; Customs Exemption </a:t>
            </a:r>
            <a:r>
              <a:rPr lang="en-US" dirty="0" smtClean="0"/>
              <a:t>preparation</a:t>
            </a:r>
          </a:p>
          <a:p>
            <a:pPr marL="0" indent="0" eaLnBrk="0" fontAlgn="base" hangingPunct="0">
              <a:lnSpc>
                <a:spcPct val="100000"/>
              </a:lnSpc>
              <a:spcBef>
                <a:spcPct val="0"/>
              </a:spcBef>
              <a:spcAft>
                <a:spcPct val="0"/>
              </a:spcAft>
              <a:buNone/>
            </a:pPr>
            <a:endParaRPr lang="en-US" dirty="0"/>
          </a:p>
          <a:p>
            <a:pPr marL="0" indent="0" eaLnBrk="0" fontAlgn="base" hangingPunct="0">
              <a:lnSpc>
                <a:spcPct val="100000"/>
              </a:lnSpc>
              <a:spcBef>
                <a:spcPct val="0"/>
              </a:spcBef>
              <a:spcAft>
                <a:spcPct val="0"/>
              </a:spcAft>
              <a:buNone/>
            </a:pPr>
            <a:r>
              <a:rPr lang="en-US" dirty="0" smtClean="0"/>
              <a:t>WP5 (UPM)</a:t>
            </a:r>
          </a:p>
          <a:p>
            <a:pPr eaLnBrk="0" fontAlgn="base" hangingPunct="0">
              <a:lnSpc>
                <a:spcPct val="100000"/>
              </a:lnSpc>
              <a:spcBef>
                <a:spcPct val="0"/>
              </a:spcBef>
              <a:spcAft>
                <a:spcPct val="0"/>
              </a:spcAft>
            </a:pPr>
            <a:r>
              <a:rPr lang="en-US" dirty="0"/>
              <a:t>D5.1 Development of the Quality Control </a:t>
            </a:r>
            <a:r>
              <a:rPr lang="en-US" dirty="0" smtClean="0"/>
              <a:t>plan</a:t>
            </a:r>
          </a:p>
          <a:p>
            <a:pPr eaLnBrk="0" fontAlgn="base" hangingPunct="0">
              <a:lnSpc>
                <a:spcPct val="100000"/>
              </a:lnSpc>
              <a:spcBef>
                <a:spcPct val="0"/>
              </a:spcBef>
              <a:spcAft>
                <a:spcPct val="0"/>
              </a:spcAft>
            </a:pPr>
            <a:r>
              <a:rPr lang="en-US" dirty="0" smtClean="0"/>
              <a:t>D5.2 </a:t>
            </a:r>
            <a:r>
              <a:rPr lang="en-US" dirty="0"/>
              <a:t>Internal evaluation of the project</a:t>
            </a:r>
            <a:endParaRPr lang="en-US" dirty="0" smtClean="0"/>
          </a:p>
          <a:p>
            <a:pPr marL="0" lvl="0" indent="0" eaLnBrk="0" fontAlgn="base" hangingPunct="0">
              <a:lnSpc>
                <a:spcPct val="100000"/>
              </a:lnSpc>
              <a:spcBef>
                <a:spcPct val="0"/>
              </a:spcBef>
              <a:spcAft>
                <a:spcPct val="0"/>
              </a:spcAft>
              <a:buNone/>
            </a:pPr>
            <a:endParaRPr lang="en-US" dirty="0" smtClean="0"/>
          </a:p>
          <a:p>
            <a:pPr marL="0" lvl="0" indent="0" eaLnBrk="0" fontAlgn="base" hangingPunct="0">
              <a:lnSpc>
                <a:spcPct val="100000"/>
              </a:lnSpc>
              <a:spcBef>
                <a:spcPct val="0"/>
              </a:spcBef>
              <a:spcAft>
                <a:spcPct val="0"/>
              </a:spcAft>
              <a:buNone/>
            </a:pPr>
            <a:r>
              <a:rPr lang="en-US" dirty="0" smtClean="0"/>
              <a:t>WP6 (IBCM)</a:t>
            </a:r>
            <a:endParaRPr lang="en-US" dirty="0" smtClean="0"/>
          </a:p>
          <a:p>
            <a:pPr eaLnBrk="0" fontAlgn="base" hangingPunct="0">
              <a:lnSpc>
                <a:spcPct val="100000"/>
              </a:lnSpc>
              <a:spcBef>
                <a:spcPct val="0"/>
              </a:spcBef>
              <a:spcAft>
                <a:spcPct val="0"/>
              </a:spcAft>
            </a:pPr>
            <a:r>
              <a:rPr lang="en-US" dirty="0" smtClean="0"/>
              <a:t>D6.1 Social Networks</a:t>
            </a:r>
          </a:p>
          <a:p>
            <a:pPr eaLnBrk="0" fontAlgn="base" hangingPunct="0">
              <a:lnSpc>
                <a:spcPct val="100000"/>
              </a:lnSpc>
              <a:spcBef>
                <a:spcPct val="0"/>
              </a:spcBef>
              <a:spcAft>
                <a:spcPct val="0"/>
              </a:spcAft>
            </a:pPr>
            <a:r>
              <a:rPr lang="en-US" dirty="0" smtClean="0"/>
              <a:t>D6.3 Dissemination events</a:t>
            </a:r>
            <a:endParaRPr lang="en-US" dirty="0"/>
          </a:p>
          <a:p>
            <a:pPr eaLnBrk="0" fontAlgn="base" hangingPunct="0">
              <a:lnSpc>
                <a:spcPct val="100000"/>
              </a:lnSpc>
              <a:spcBef>
                <a:spcPct val="0"/>
              </a:spcBef>
              <a:spcAft>
                <a:spcPct val="0"/>
              </a:spcAft>
            </a:pPr>
            <a:endParaRPr lang="en-US" dirty="0" smtClean="0"/>
          </a:p>
          <a:p>
            <a:pPr marL="0" indent="0" eaLnBrk="0" fontAlgn="base" hangingPunct="0">
              <a:lnSpc>
                <a:spcPct val="100000"/>
              </a:lnSpc>
              <a:spcBef>
                <a:spcPct val="0"/>
              </a:spcBef>
              <a:spcAft>
                <a:spcPct val="0"/>
              </a:spcAft>
              <a:buNone/>
            </a:pPr>
            <a:r>
              <a:rPr lang="en-US" dirty="0" smtClean="0"/>
              <a:t>WP7 (SMO)</a:t>
            </a:r>
            <a:endParaRPr lang="en-US" dirty="0" smtClean="0"/>
          </a:p>
          <a:p>
            <a:pPr eaLnBrk="0" fontAlgn="base" hangingPunct="0">
              <a:lnSpc>
                <a:spcPct val="100000"/>
              </a:lnSpc>
              <a:spcBef>
                <a:spcPct val="0"/>
              </a:spcBef>
              <a:spcAft>
                <a:spcPct val="0"/>
              </a:spcAft>
            </a:pPr>
            <a:r>
              <a:rPr lang="en-US" dirty="0" smtClean="0"/>
              <a:t>D7.1 Creation of sustainability Plan</a:t>
            </a:r>
          </a:p>
          <a:p>
            <a:pPr eaLnBrk="0" fontAlgn="base" hangingPunct="0">
              <a:lnSpc>
                <a:spcPct val="100000"/>
              </a:lnSpc>
              <a:spcBef>
                <a:spcPct val="0"/>
              </a:spcBef>
              <a:spcAft>
                <a:spcPct val="0"/>
              </a:spcAft>
            </a:pPr>
            <a:r>
              <a:rPr lang="en-US" dirty="0" smtClean="0"/>
              <a:t>D7.2 University-Business cooperation</a:t>
            </a:r>
            <a:endParaRPr lang="en-US" dirty="0"/>
          </a:p>
        </p:txBody>
      </p:sp>
    </p:spTree>
    <p:extLst>
      <p:ext uri="{BB962C8B-B14F-4D97-AF65-F5344CB8AC3E}">
        <p14:creationId xmlns:p14="http://schemas.microsoft.com/office/powerpoint/2010/main" val="920591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of the EACEA during the project evaluation</a:t>
            </a:r>
            <a:endParaRPr lang="en-US" dirty="0"/>
          </a:p>
        </p:txBody>
      </p:sp>
      <p:sp>
        <p:nvSpPr>
          <p:cNvPr id="3" name="Content Placeholder 2"/>
          <p:cNvSpPr>
            <a:spLocks noGrp="1"/>
          </p:cNvSpPr>
          <p:nvPr>
            <p:ph idx="1"/>
          </p:nvPr>
        </p:nvSpPr>
        <p:spPr>
          <a:xfrm>
            <a:off x="391887" y="2336873"/>
            <a:ext cx="11469188" cy="4416624"/>
          </a:xfrm>
        </p:spPr>
        <p:txBody>
          <a:bodyPr>
            <a:normAutofit lnSpcReduction="10000"/>
          </a:bodyPr>
          <a:lstStyle/>
          <a:p>
            <a:r>
              <a:rPr lang="en-US" dirty="0" smtClean="0"/>
              <a:t>it </a:t>
            </a:r>
            <a:r>
              <a:rPr lang="en-US" dirty="0"/>
              <a:t>does not provide sufficient details on the particular aspects of the </a:t>
            </a:r>
            <a:r>
              <a:rPr lang="en-US" dirty="0">
                <a:solidFill>
                  <a:srgbClr val="FFFF00"/>
                </a:solidFill>
              </a:rPr>
              <a:t>survey</a:t>
            </a:r>
            <a:r>
              <a:rPr lang="en-US" dirty="0"/>
              <a:t>, such as scale, timing and share of the respondents belonging to </a:t>
            </a:r>
            <a:r>
              <a:rPr lang="en-US" dirty="0">
                <a:solidFill>
                  <a:srgbClr val="FFFF00"/>
                </a:solidFill>
              </a:rPr>
              <a:t>vulnerable groups</a:t>
            </a:r>
            <a:r>
              <a:rPr lang="en-US" dirty="0"/>
              <a:t>.</a:t>
            </a:r>
          </a:p>
          <a:p>
            <a:r>
              <a:rPr lang="en-US" dirty="0" smtClean="0"/>
              <a:t>The </a:t>
            </a:r>
            <a:r>
              <a:rPr lang="en-US" dirty="0"/>
              <a:t>vision and </a:t>
            </a:r>
            <a:r>
              <a:rPr lang="en-US" dirty="0">
                <a:solidFill>
                  <a:srgbClr val="FFFF00"/>
                </a:solidFill>
              </a:rPr>
              <a:t>the specific objective</a:t>
            </a:r>
            <a:r>
              <a:rPr lang="en-US" dirty="0"/>
              <a:t> related to the inclusion of students with </a:t>
            </a:r>
            <a:r>
              <a:rPr lang="en-US" dirty="0">
                <a:solidFill>
                  <a:srgbClr val="FFFF00"/>
                </a:solidFill>
              </a:rPr>
              <a:t>special needs </a:t>
            </a:r>
            <a:r>
              <a:rPr lang="en-US" dirty="0"/>
              <a:t>(identified as the central target group) into studying </a:t>
            </a:r>
            <a:r>
              <a:rPr lang="en-US" dirty="0" err="1"/>
              <a:t>programmes</a:t>
            </a:r>
            <a:r>
              <a:rPr lang="en-US" dirty="0"/>
              <a:t> are not appropriately reflected in the </a:t>
            </a:r>
            <a:r>
              <a:rPr lang="en-US" dirty="0">
                <a:solidFill>
                  <a:srgbClr val="FFFF00"/>
                </a:solidFill>
              </a:rPr>
              <a:t>planned activities </a:t>
            </a:r>
            <a:r>
              <a:rPr lang="en-US" dirty="0"/>
              <a:t>and </a:t>
            </a:r>
            <a:r>
              <a:rPr lang="en-US" dirty="0" smtClean="0"/>
              <a:t>expected results </a:t>
            </a:r>
            <a:r>
              <a:rPr lang="en-US" dirty="0"/>
              <a:t>per institution: the teaching content is planned to be adapted</a:t>
            </a:r>
            <a:r>
              <a:rPr lang="en-US" dirty="0">
                <a:solidFill>
                  <a:srgbClr val="FFFF00"/>
                </a:solidFill>
              </a:rPr>
              <a:t> for students with disabilities for </a:t>
            </a:r>
            <a:r>
              <a:rPr lang="en-US" dirty="0" smtClean="0">
                <a:solidFill>
                  <a:srgbClr val="FFFF00"/>
                </a:solidFill>
              </a:rPr>
              <a:t>too few </a:t>
            </a:r>
            <a:r>
              <a:rPr lang="en-US" dirty="0">
                <a:solidFill>
                  <a:srgbClr val="FFFF00"/>
                </a:solidFill>
              </a:rPr>
              <a:t>courses</a:t>
            </a:r>
            <a:r>
              <a:rPr lang="en-US" dirty="0"/>
              <a:t> to make a significant change and the vision outlined a reality.</a:t>
            </a:r>
          </a:p>
          <a:p>
            <a:r>
              <a:rPr lang="en-US" dirty="0" smtClean="0"/>
              <a:t>the </a:t>
            </a:r>
            <a:r>
              <a:rPr lang="en-US" dirty="0"/>
              <a:t>descriptions of the expected results are not specific enough (new modules </a:t>
            </a:r>
            <a:r>
              <a:rPr lang="en-US" dirty="0" smtClean="0"/>
              <a:t>and </a:t>
            </a:r>
            <a:r>
              <a:rPr lang="en-US" dirty="0" err="1" smtClean="0"/>
              <a:t>customisation</a:t>
            </a:r>
            <a:r>
              <a:rPr lang="en-US" dirty="0" smtClean="0"/>
              <a:t> </a:t>
            </a:r>
            <a:r>
              <a:rPr lang="en-US" dirty="0"/>
              <a:t>are not adequately addressed), and the </a:t>
            </a:r>
            <a:r>
              <a:rPr lang="en-US" dirty="0">
                <a:solidFill>
                  <a:srgbClr val="FFFF00"/>
                </a:solidFill>
              </a:rPr>
              <a:t>success indicators </a:t>
            </a:r>
            <a:r>
              <a:rPr lang="en-US" dirty="0"/>
              <a:t>are not entirely </a:t>
            </a:r>
            <a:r>
              <a:rPr lang="en-US" dirty="0" smtClean="0"/>
              <a:t>appropriate (</a:t>
            </a:r>
            <a:r>
              <a:rPr lang="en-US" dirty="0"/>
              <a:t>three e-content items per course is not specific enough), in particular </a:t>
            </a:r>
            <a:r>
              <a:rPr lang="en-US" dirty="0">
                <a:solidFill>
                  <a:srgbClr val="FFFF00"/>
                </a:solidFill>
              </a:rPr>
              <a:t>concerning the </a:t>
            </a:r>
            <a:r>
              <a:rPr lang="en-US" dirty="0" smtClean="0">
                <a:solidFill>
                  <a:srgbClr val="FFFF00"/>
                </a:solidFill>
              </a:rPr>
              <a:t>disadvantaged student </a:t>
            </a:r>
            <a:r>
              <a:rPr lang="en-US" dirty="0">
                <a:solidFill>
                  <a:srgbClr val="FFFF00"/>
                </a:solidFill>
              </a:rPr>
              <a:t>groups</a:t>
            </a:r>
            <a:r>
              <a:rPr lang="en-US" dirty="0"/>
              <a:t>.</a:t>
            </a:r>
          </a:p>
        </p:txBody>
      </p:sp>
    </p:spTree>
    <p:extLst>
      <p:ext uri="{BB962C8B-B14F-4D97-AF65-F5344CB8AC3E}">
        <p14:creationId xmlns:p14="http://schemas.microsoft.com/office/powerpoint/2010/main" val="2623212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1767</TotalTime>
  <Words>1239</Words>
  <Application>Microsoft Office PowerPoint</Application>
  <PresentationFormat>Widescreen</PresentationFormat>
  <Paragraphs>71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Trebuchet MS</vt:lpstr>
      <vt:lpstr>Berlin</vt:lpstr>
      <vt:lpstr>Activity plan for the next period</vt:lpstr>
      <vt:lpstr>Assign members of PMB / SC / QB</vt:lpstr>
      <vt:lpstr>Output: Multimedia Learning Platform</vt:lpstr>
      <vt:lpstr>Output: Smart Classroom for remote branches</vt:lpstr>
      <vt:lpstr>Output: Innovative Pedagogical Approaches and Learning Methodologies  </vt:lpstr>
      <vt:lpstr>Outputs related to objectives</vt:lpstr>
      <vt:lpstr>WP1 + WP2</vt:lpstr>
      <vt:lpstr>WP3 + WP5 + WP6 + WP7</vt:lpstr>
      <vt:lpstr>Comments of the EACEA during the project evaluation</vt:lpstr>
      <vt:lpstr>Comments of the EACEA during the project evaluation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SMARTEL  Project Activities</dc:title>
  <dc:creator>sinisa</dc:creator>
  <cp:lastModifiedBy>sinisa</cp:lastModifiedBy>
  <cp:revision>63</cp:revision>
  <dcterms:created xsi:type="dcterms:W3CDTF">2021-02-06T09:21:09Z</dcterms:created>
  <dcterms:modified xsi:type="dcterms:W3CDTF">2021-02-09T14:09:55Z</dcterms:modified>
</cp:coreProperties>
</file>